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9"/>
  </p:notesMasterIdLst>
  <p:sldIdLst>
    <p:sldId id="256" r:id="rId2"/>
    <p:sldId id="298" r:id="rId3"/>
    <p:sldId id="299" r:id="rId4"/>
    <p:sldId id="349" r:id="rId5"/>
    <p:sldId id="353" r:id="rId6"/>
    <p:sldId id="354" r:id="rId7"/>
    <p:sldId id="350" r:id="rId8"/>
    <p:sldId id="351" r:id="rId9"/>
    <p:sldId id="257" r:id="rId10"/>
    <p:sldId id="260" r:id="rId11"/>
    <p:sldId id="352" r:id="rId12"/>
    <p:sldId id="297" r:id="rId13"/>
    <p:sldId id="261" r:id="rId14"/>
    <p:sldId id="262" r:id="rId15"/>
    <p:sldId id="263" r:id="rId16"/>
    <p:sldId id="274" r:id="rId17"/>
    <p:sldId id="264" r:id="rId18"/>
    <p:sldId id="265" r:id="rId19"/>
    <p:sldId id="266" r:id="rId20"/>
    <p:sldId id="275" r:id="rId21"/>
    <p:sldId id="276" r:id="rId22"/>
    <p:sldId id="277" r:id="rId23"/>
    <p:sldId id="267" r:id="rId24"/>
    <p:sldId id="278" r:id="rId25"/>
    <p:sldId id="280" r:id="rId26"/>
    <p:sldId id="279" r:id="rId27"/>
    <p:sldId id="268" r:id="rId28"/>
    <p:sldId id="269" r:id="rId29"/>
    <p:sldId id="270" r:id="rId30"/>
    <p:sldId id="271" r:id="rId31"/>
    <p:sldId id="281" r:id="rId32"/>
    <p:sldId id="282" r:id="rId33"/>
    <p:sldId id="284" r:id="rId34"/>
    <p:sldId id="283" r:id="rId35"/>
    <p:sldId id="272" r:id="rId36"/>
    <p:sldId id="285" r:id="rId37"/>
    <p:sldId id="288" r:id="rId38"/>
    <p:sldId id="289" r:id="rId39"/>
    <p:sldId id="286" r:id="rId40"/>
    <p:sldId id="273" r:id="rId41"/>
    <p:sldId id="290" r:id="rId42"/>
    <p:sldId id="293" r:id="rId43"/>
    <p:sldId id="294" r:id="rId44"/>
    <p:sldId id="291" r:id="rId45"/>
    <p:sldId id="292" r:id="rId46"/>
    <p:sldId id="296" r:id="rId47"/>
    <p:sldId id="316" r:id="rId48"/>
    <p:sldId id="295" r:id="rId49"/>
    <p:sldId id="315" r:id="rId50"/>
    <p:sldId id="287" r:id="rId51"/>
    <p:sldId id="300" r:id="rId52"/>
    <p:sldId id="301" r:id="rId53"/>
    <p:sldId id="302" r:id="rId54"/>
    <p:sldId id="303" r:id="rId55"/>
    <p:sldId id="304" r:id="rId56"/>
    <p:sldId id="305" r:id="rId57"/>
    <p:sldId id="306" r:id="rId58"/>
    <p:sldId id="390" r:id="rId59"/>
    <p:sldId id="311" r:id="rId60"/>
    <p:sldId id="391" r:id="rId61"/>
    <p:sldId id="392" r:id="rId62"/>
    <p:sldId id="393" r:id="rId63"/>
    <p:sldId id="310" r:id="rId64"/>
    <p:sldId id="307" r:id="rId65"/>
    <p:sldId id="308" r:id="rId66"/>
    <p:sldId id="309" r:id="rId67"/>
    <p:sldId id="312" r:id="rId68"/>
    <p:sldId id="313" r:id="rId69"/>
    <p:sldId id="314" r:id="rId70"/>
    <p:sldId id="317" r:id="rId71"/>
    <p:sldId id="318" r:id="rId72"/>
    <p:sldId id="328" r:id="rId73"/>
    <p:sldId id="358" r:id="rId74"/>
    <p:sldId id="359" r:id="rId75"/>
    <p:sldId id="319" r:id="rId76"/>
    <p:sldId id="360" r:id="rId77"/>
    <p:sldId id="361" r:id="rId78"/>
    <p:sldId id="365" r:id="rId79"/>
    <p:sldId id="366" r:id="rId80"/>
    <p:sldId id="367" r:id="rId81"/>
    <p:sldId id="368" r:id="rId82"/>
    <p:sldId id="370" r:id="rId83"/>
    <p:sldId id="369" r:id="rId84"/>
    <p:sldId id="371" r:id="rId85"/>
    <p:sldId id="372" r:id="rId86"/>
    <p:sldId id="375" r:id="rId87"/>
    <p:sldId id="400" r:id="rId88"/>
    <p:sldId id="399" r:id="rId89"/>
    <p:sldId id="374" r:id="rId90"/>
    <p:sldId id="401" r:id="rId91"/>
    <p:sldId id="402" r:id="rId92"/>
    <p:sldId id="376" r:id="rId93"/>
    <p:sldId id="321" r:id="rId94"/>
    <p:sldId id="394" r:id="rId95"/>
    <p:sldId id="395" r:id="rId96"/>
    <p:sldId id="396" r:id="rId97"/>
    <p:sldId id="398" r:id="rId98"/>
    <p:sldId id="397" r:id="rId99"/>
    <p:sldId id="377" r:id="rId100"/>
    <p:sldId id="322" r:id="rId101"/>
    <p:sldId id="403" r:id="rId102"/>
    <p:sldId id="404" r:id="rId103"/>
    <p:sldId id="378" r:id="rId104"/>
    <p:sldId id="323" r:id="rId105"/>
    <p:sldId id="406" r:id="rId106"/>
    <p:sldId id="405" r:id="rId107"/>
    <p:sldId id="379" r:id="rId108"/>
    <p:sldId id="373" r:id="rId109"/>
    <p:sldId id="380" r:id="rId110"/>
    <p:sldId id="324" r:id="rId111"/>
    <p:sldId id="381" r:id="rId112"/>
    <p:sldId id="325" r:id="rId113"/>
    <p:sldId id="382" r:id="rId114"/>
    <p:sldId id="326" r:id="rId115"/>
    <p:sldId id="383" r:id="rId116"/>
    <p:sldId id="330" r:id="rId117"/>
    <p:sldId id="384" r:id="rId118"/>
    <p:sldId id="329" r:id="rId119"/>
    <p:sldId id="385" r:id="rId120"/>
    <p:sldId id="331" r:id="rId121"/>
    <p:sldId id="386" r:id="rId122"/>
    <p:sldId id="332" r:id="rId123"/>
    <p:sldId id="387" r:id="rId124"/>
    <p:sldId id="338" r:id="rId125"/>
    <p:sldId id="388" r:id="rId126"/>
    <p:sldId id="339" r:id="rId127"/>
    <p:sldId id="357" r:id="rId128"/>
    <p:sldId id="389" r:id="rId129"/>
    <p:sldId id="333" r:id="rId130"/>
    <p:sldId id="327" r:id="rId131"/>
    <p:sldId id="334" r:id="rId132"/>
    <p:sldId id="335" r:id="rId133"/>
    <p:sldId id="355" r:id="rId134"/>
    <p:sldId id="356" r:id="rId135"/>
    <p:sldId id="340" r:id="rId136"/>
    <p:sldId id="336" r:id="rId137"/>
    <p:sldId id="341" r:id="rId138"/>
    <p:sldId id="344" r:id="rId139"/>
    <p:sldId id="345" r:id="rId140"/>
    <p:sldId id="346" r:id="rId141"/>
    <p:sldId id="347" r:id="rId142"/>
    <p:sldId id="348" r:id="rId143"/>
    <p:sldId id="407" r:id="rId144"/>
    <p:sldId id="408" r:id="rId145"/>
    <p:sldId id="409" r:id="rId146"/>
    <p:sldId id="410" r:id="rId147"/>
    <p:sldId id="411" r:id="rId148"/>
  </p:sldIdLst>
  <p:sldSz cx="9144000" cy="6858000" type="screen4x3"/>
  <p:notesSz cx="6858000" cy="9144000"/>
  <p:custDataLst>
    <p:tags r:id="rId150"/>
  </p:custDataLst>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36"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gs" Target="tags/tag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78F49-F9D3-4B93-BA94-F5E697C74D2A}" type="datetimeFigureOut">
              <a:rPr lang="en-US" smtClean="0"/>
              <a:t>3/17/2015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8C550-EE75-4EA0-905B-5A28C89D59D5}" type="slidenum">
              <a:rPr lang="en-US" smtClean="0"/>
              <a:t>‹#›</a:t>
            </a:fld>
            <a:endParaRPr lang="en-US" dirty="0"/>
          </a:p>
        </p:txBody>
      </p:sp>
    </p:spTree>
    <p:extLst>
      <p:ext uri="{BB962C8B-B14F-4D97-AF65-F5344CB8AC3E}">
        <p14:creationId xmlns:p14="http://schemas.microsoft.com/office/powerpoint/2010/main" val="246988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8C550-EE75-4EA0-905B-5A28C89D59D5}" type="slidenum">
              <a:rPr lang="en-US" smtClean="0"/>
              <a:t>15</a:t>
            </a:fld>
            <a:endParaRPr lang="en-US" dirty="0"/>
          </a:p>
        </p:txBody>
      </p:sp>
    </p:spTree>
    <p:extLst>
      <p:ext uri="{BB962C8B-B14F-4D97-AF65-F5344CB8AC3E}">
        <p14:creationId xmlns:p14="http://schemas.microsoft.com/office/powerpoint/2010/main" val="195694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1C58EC-5447-464B-BB28-2AE27CCF9F58}"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3DC360-BCC6-4C14-B5B1-BD990ED6935D}" type="slidenum">
              <a:rPr lang="en-US" smtClean="0"/>
              <a:t>‹#›</a:t>
            </a:fld>
            <a:endParaRPr lang="en-US" dirty="0"/>
          </a:p>
        </p:txBody>
      </p:sp>
    </p:spTree>
    <p:extLst>
      <p:ext uri="{BB962C8B-B14F-4D97-AF65-F5344CB8AC3E}">
        <p14:creationId xmlns:p14="http://schemas.microsoft.com/office/powerpoint/2010/main" val="584841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C58EC-5447-464B-BB28-2AE27CCF9F58}"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3DC360-BCC6-4C14-B5B1-BD990ED6935D}" type="slidenum">
              <a:rPr lang="en-US" smtClean="0"/>
              <a:t>‹#›</a:t>
            </a:fld>
            <a:endParaRPr lang="en-US" dirty="0"/>
          </a:p>
        </p:txBody>
      </p:sp>
    </p:spTree>
    <p:extLst>
      <p:ext uri="{BB962C8B-B14F-4D97-AF65-F5344CB8AC3E}">
        <p14:creationId xmlns:p14="http://schemas.microsoft.com/office/powerpoint/2010/main" val="14507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C58EC-5447-464B-BB28-2AE27CCF9F58}"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3DC360-BCC6-4C14-B5B1-BD990ED6935D}" type="slidenum">
              <a:rPr lang="en-US" smtClean="0"/>
              <a:t>‹#›</a:t>
            </a:fld>
            <a:endParaRPr lang="en-US" dirty="0"/>
          </a:p>
        </p:txBody>
      </p:sp>
    </p:spTree>
    <p:extLst>
      <p:ext uri="{BB962C8B-B14F-4D97-AF65-F5344CB8AC3E}">
        <p14:creationId xmlns:p14="http://schemas.microsoft.com/office/powerpoint/2010/main" val="111595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C58EC-5447-464B-BB28-2AE27CCF9F58}"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3DC360-BCC6-4C14-B5B1-BD990ED6935D}" type="slidenum">
              <a:rPr lang="en-US" smtClean="0"/>
              <a:t>‹#›</a:t>
            </a:fld>
            <a:endParaRPr lang="en-US" dirty="0"/>
          </a:p>
        </p:txBody>
      </p:sp>
    </p:spTree>
    <p:extLst>
      <p:ext uri="{BB962C8B-B14F-4D97-AF65-F5344CB8AC3E}">
        <p14:creationId xmlns:p14="http://schemas.microsoft.com/office/powerpoint/2010/main" val="15918693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1C58EC-5447-464B-BB28-2AE27CCF9F58}"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3DC360-BCC6-4C14-B5B1-BD990ED6935D}" type="slidenum">
              <a:rPr lang="en-US" smtClean="0"/>
              <a:t>‹#›</a:t>
            </a:fld>
            <a:endParaRPr lang="en-US" dirty="0"/>
          </a:p>
        </p:txBody>
      </p:sp>
    </p:spTree>
    <p:extLst>
      <p:ext uri="{BB962C8B-B14F-4D97-AF65-F5344CB8AC3E}">
        <p14:creationId xmlns:p14="http://schemas.microsoft.com/office/powerpoint/2010/main" val="7735807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1C58EC-5447-464B-BB28-2AE27CCF9F58}"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3DC360-BCC6-4C14-B5B1-BD990ED6935D}" type="slidenum">
              <a:rPr lang="en-US" smtClean="0"/>
              <a:t>‹#›</a:t>
            </a:fld>
            <a:endParaRPr lang="en-US" dirty="0"/>
          </a:p>
        </p:txBody>
      </p:sp>
    </p:spTree>
    <p:extLst>
      <p:ext uri="{BB962C8B-B14F-4D97-AF65-F5344CB8AC3E}">
        <p14:creationId xmlns:p14="http://schemas.microsoft.com/office/powerpoint/2010/main" val="2233762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1C58EC-5447-464B-BB28-2AE27CCF9F58}" type="datetimeFigureOut">
              <a:rPr lang="en-US" smtClean="0"/>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3DC360-BCC6-4C14-B5B1-BD990ED6935D}" type="slidenum">
              <a:rPr lang="en-US" smtClean="0"/>
              <a:t>‹#›</a:t>
            </a:fld>
            <a:endParaRPr lang="en-US" dirty="0"/>
          </a:p>
        </p:txBody>
      </p:sp>
    </p:spTree>
    <p:extLst>
      <p:ext uri="{BB962C8B-B14F-4D97-AF65-F5344CB8AC3E}">
        <p14:creationId xmlns:p14="http://schemas.microsoft.com/office/powerpoint/2010/main" val="76915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1C58EC-5447-464B-BB28-2AE27CCF9F58}" type="datetimeFigureOut">
              <a:rPr lang="en-US" smtClean="0"/>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3DC360-BCC6-4C14-B5B1-BD990ED6935D}" type="slidenum">
              <a:rPr lang="en-US" smtClean="0"/>
              <a:t>‹#›</a:t>
            </a:fld>
            <a:endParaRPr lang="en-US" dirty="0"/>
          </a:p>
        </p:txBody>
      </p:sp>
    </p:spTree>
    <p:extLst>
      <p:ext uri="{BB962C8B-B14F-4D97-AF65-F5344CB8AC3E}">
        <p14:creationId xmlns:p14="http://schemas.microsoft.com/office/powerpoint/2010/main" val="358998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C58EC-5447-464B-BB28-2AE27CCF9F58}" type="datetimeFigureOut">
              <a:rPr lang="en-US" smtClean="0"/>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3DC360-BCC6-4C14-B5B1-BD990ED6935D}" type="slidenum">
              <a:rPr lang="en-US" smtClean="0"/>
              <a:t>‹#›</a:t>
            </a:fld>
            <a:endParaRPr lang="en-US" dirty="0"/>
          </a:p>
        </p:txBody>
      </p:sp>
    </p:spTree>
    <p:extLst>
      <p:ext uri="{BB962C8B-B14F-4D97-AF65-F5344CB8AC3E}">
        <p14:creationId xmlns:p14="http://schemas.microsoft.com/office/powerpoint/2010/main" val="370146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C58EC-5447-464B-BB28-2AE27CCF9F58}"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3DC360-BCC6-4C14-B5B1-BD990ED6935D}" type="slidenum">
              <a:rPr lang="en-US" smtClean="0"/>
              <a:t>‹#›</a:t>
            </a:fld>
            <a:endParaRPr lang="en-US" dirty="0"/>
          </a:p>
        </p:txBody>
      </p:sp>
    </p:spTree>
    <p:extLst>
      <p:ext uri="{BB962C8B-B14F-4D97-AF65-F5344CB8AC3E}">
        <p14:creationId xmlns:p14="http://schemas.microsoft.com/office/powerpoint/2010/main" val="333122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C58EC-5447-464B-BB28-2AE27CCF9F58}"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3DC360-BCC6-4C14-B5B1-BD990ED6935D}" type="slidenum">
              <a:rPr lang="en-US" smtClean="0"/>
              <a:t>‹#›</a:t>
            </a:fld>
            <a:endParaRPr lang="en-US" dirty="0"/>
          </a:p>
        </p:txBody>
      </p:sp>
    </p:spTree>
    <p:extLst>
      <p:ext uri="{BB962C8B-B14F-4D97-AF65-F5344CB8AC3E}">
        <p14:creationId xmlns:p14="http://schemas.microsoft.com/office/powerpoint/2010/main" val="2405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C58EC-5447-464B-BB28-2AE27CCF9F58}" type="datetimeFigureOut">
              <a:rPr lang="en-US" smtClean="0"/>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DC360-BCC6-4C14-B5B1-BD990ED6935D}" type="slidenum">
              <a:rPr lang="en-US" smtClean="0"/>
              <a:t>‹#›</a:t>
            </a:fld>
            <a:endParaRPr lang="en-US" dirty="0"/>
          </a:p>
        </p:txBody>
      </p:sp>
    </p:spTree>
    <p:extLst>
      <p:ext uri="{BB962C8B-B14F-4D97-AF65-F5344CB8AC3E}">
        <p14:creationId xmlns:p14="http://schemas.microsoft.com/office/powerpoint/2010/main" val="201600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10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2.xml"/><Relationship Id="rId1" Type="http://schemas.openxmlformats.org/officeDocument/2006/relationships/tags" Target="../tags/tag1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0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10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16.xml"/><Relationship Id="rId4" Type="http://schemas.openxmlformats.org/officeDocument/2006/relationships/image" Target="../media/image45.jpg"/></Relationships>
</file>

<file path=ppt/slides/_rels/slide10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0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1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1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1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1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1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slideLayout" Target="../slideLayouts/slideLayout2.xml"/><Relationship Id="rId1" Type="http://schemas.openxmlformats.org/officeDocument/2006/relationships/tags" Target="../tags/tag144.xml"/><Relationship Id="rId5" Type="http://schemas.openxmlformats.org/officeDocument/2006/relationships/image" Target="../media/image51.jpg"/><Relationship Id="rId4" Type="http://schemas.openxmlformats.org/officeDocument/2006/relationships/image" Target="../media/image50.jpg"/></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5.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1.png"/></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image" Target="../media/image52.png"/></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image" Target="../media/image52.png"/></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image" Target="../media/image52.png"/></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image" Target="../media/image52.png"/></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Occupational_safety_and_health#cite_note-topic-machine-14" TargetMode="Externa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image" Target="../media/image30.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9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9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9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9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9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9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0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artisticFilmGrai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b="1" dirty="0" smtClean="0">
                <a:solidFill>
                  <a:schemeClr val="tx2">
                    <a:lumMod val="60000"/>
                    <a:lumOff val="40000"/>
                  </a:schemeClr>
                </a:solidFill>
              </a:rPr>
              <a:t>ALL YOU NEED TO KNOW ABOUT RISK </a:t>
            </a:r>
            <a:r>
              <a:rPr lang="ro-RO" b="1" dirty="0" smtClean="0">
                <a:solidFill>
                  <a:schemeClr val="tx2">
                    <a:lumMod val="60000"/>
                    <a:lumOff val="40000"/>
                  </a:schemeClr>
                </a:solidFill>
              </a:rPr>
              <a:t>FACTORS</a:t>
            </a:r>
            <a:endParaRPr lang="en-US" b="1" dirty="0">
              <a:solidFill>
                <a:schemeClr val="tx2">
                  <a:lumMod val="60000"/>
                  <a:lumOff val="40000"/>
                </a:schemeClr>
              </a:solidFill>
            </a:endParaRPr>
          </a:p>
        </p:txBody>
      </p:sp>
      <p:sp>
        <p:nvSpPr>
          <p:cNvPr id="3" name="Subtitle 2"/>
          <p:cNvSpPr>
            <a:spLocks noGrp="1"/>
          </p:cNvSpPr>
          <p:nvPr>
            <p:ph type="subTitle" idx="1"/>
          </p:nvPr>
        </p:nvSpPr>
        <p:spPr/>
        <p:txBody>
          <a:bodyPr>
            <a:normAutofit/>
          </a:bodyPr>
          <a:lstStyle/>
          <a:p>
            <a:endParaRPr lang="ro-RO" dirty="0" smtClean="0"/>
          </a:p>
          <a:p>
            <a:r>
              <a:rPr lang="ro-RO" sz="2800" b="1" dirty="0" smtClean="0"/>
              <a:t>Author: Ph.D.Stefan Kovacs</a:t>
            </a:r>
          </a:p>
          <a:p>
            <a:r>
              <a:rPr lang="ro-RO" sz="1900" b="1" dirty="0" smtClean="0"/>
              <a:t>E-mail</a:t>
            </a:r>
            <a:r>
              <a:rPr lang="ro-RO" sz="1900" dirty="0" smtClean="0"/>
              <a:t>:safetyinknowledge@gmail.com</a:t>
            </a:r>
            <a:endParaRPr lang="en-US" sz="1900" dirty="0"/>
          </a:p>
        </p:txBody>
      </p:sp>
    </p:spTree>
    <p:custDataLst>
      <p:tags r:id="rId1"/>
    </p:custDataLst>
    <p:extLst>
      <p:ext uri="{BB962C8B-B14F-4D97-AF65-F5344CB8AC3E}">
        <p14:creationId xmlns:p14="http://schemas.microsoft.com/office/powerpoint/2010/main" val="2837780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6"/>
            </a:solidFill>
          </a:ln>
          <a:effectLst>
            <a:outerShdw blurRad="50800" dist="38100" dir="2700000" algn="tl" rotWithShape="0">
              <a:prstClr val="black">
                <a:alpha val="40000"/>
              </a:prstClr>
            </a:outerShdw>
          </a:effectLst>
        </p:spPr>
        <p:txBody>
          <a:bodyPr/>
          <a:lstStyle/>
          <a:p>
            <a:r>
              <a:rPr lang="ro-RO" dirty="0" smtClean="0"/>
              <a:t>WHAT IS RISK ?</a:t>
            </a:r>
            <a:endParaRPr lang="en-US" dirty="0"/>
          </a:p>
        </p:txBody>
      </p:sp>
      <p:sp>
        <p:nvSpPr>
          <p:cNvPr id="6" name="Content Placeholder 5"/>
          <p:cNvSpPr>
            <a:spLocks noGrp="1"/>
          </p:cNvSpPr>
          <p:nvPr>
            <p:ph idx="1"/>
          </p:nvPr>
        </p:nvSpPr>
        <p:spPr/>
        <p:txBody>
          <a:bodyPr/>
          <a:lstStyle/>
          <a:p>
            <a:endParaRPr lang="en-US" dirty="0"/>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22992" y="1961656"/>
            <a:ext cx="1812704" cy="4167136"/>
          </a:xfrm>
          <a:prstGeom prst="rect">
            <a:avLst/>
          </a:prstGeom>
          <a:effectLst>
            <a:outerShdw blurRad="50800" dist="38100" dir="2700000" algn="tl">
              <a:prstClr val="black">
                <a:alpha val="40000"/>
              </a:prstClr>
            </a:outerShdw>
          </a:effectLst>
        </p:spPr>
      </p:pic>
      <p:sp>
        <p:nvSpPr>
          <p:cNvPr id="9" name="TextBox 8"/>
          <p:cNvSpPr txBox="1"/>
          <p:nvPr/>
        </p:nvSpPr>
        <p:spPr>
          <a:xfrm>
            <a:off x="2267744" y="2420888"/>
            <a:ext cx="6336704" cy="1477328"/>
          </a:xfrm>
          <a:prstGeom prst="rect">
            <a:avLst/>
          </a:prstGeom>
          <a:noFill/>
        </p:spPr>
        <p:txBody>
          <a:bodyPr wrap="square" rtlCol="0">
            <a:spAutoFit/>
          </a:bodyPr>
          <a:lstStyle/>
          <a:p>
            <a:r>
              <a:rPr lang="ro-RO" b="1" dirty="0" smtClean="0"/>
              <a:t>RISK=EXPOSURE x SEVERITY X GRAVITY (one possible formula</a:t>
            </a:r>
            <a:r>
              <a:rPr lang="ro-RO" b="1" dirty="0" smtClean="0"/>
              <a:t>).</a:t>
            </a:r>
          </a:p>
          <a:p>
            <a:endParaRPr lang="ro-RO" b="1" dirty="0" smtClean="0"/>
          </a:p>
          <a:p>
            <a:r>
              <a:rPr lang="en-US" b="1" dirty="0"/>
              <a:t>Risk</a:t>
            </a:r>
            <a:r>
              <a:rPr lang="en-US" dirty="0"/>
              <a:t> is the chance or probability that a person will be harmed or experience an adverse health effect if exposed to a hazard. It may also apply to situations with property or equipment loss.</a:t>
            </a:r>
          </a:p>
        </p:txBody>
      </p:sp>
    </p:spTree>
    <p:custDataLst>
      <p:tags r:id="rId1"/>
    </p:custDataLst>
    <p:extLst>
      <p:ext uri="{BB962C8B-B14F-4D97-AF65-F5344CB8AC3E}">
        <p14:creationId xmlns:p14="http://schemas.microsoft.com/office/powerpoint/2010/main" val="144038635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Flammable </a:t>
            </a:r>
            <a:r>
              <a:rPr lang="en-US" b="1" dirty="0"/>
              <a:t>Solids </a:t>
            </a:r>
            <a:r>
              <a:rPr lang="ro-RO" b="1" dirty="0" smtClean="0"/>
              <a:t>-</a:t>
            </a:r>
            <a:r>
              <a:rPr lang="en-US" dirty="0" smtClean="0"/>
              <a:t>The </a:t>
            </a:r>
            <a:r>
              <a:rPr lang="en-US" dirty="0"/>
              <a:t>OSHA Laboratory Standard defines a flammable solid as a “solid, other than a blasting agent or explosive, that is liable to cause fire through friction, absorption of moisture, spontaneous chemical change, or retained heat from manufacturing or processing, or which can be ignited readily and when ignited, burn so vigorously and persistently to create a serious hazard.” An example of a flammable solid is gun powder</a:t>
            </a:r>
            <a:r>
              <a:rPr lang="en-US" dirty="0" smtClean="0"/>
              <a:t>.</a:t>
            </a:r>
            <a:endParaRPr lang="en-US" dirty="0"/>
          </a:p>
          <a:p>
            <a:r>
              <a:rPr lang="en-US" dirty="0"/>
              <a:t>Under the DOT hazard class system, flammable solids are listed as hazard class 4. Flammable solids are further broken down into three subcategories:</a:t>
            </a:r>
          </a:p>
          <a:p>
            <a:pPr lvl="1"/>
            <a:r>
              <a:rPr lang="en-US" dirty="0" smtClean="0"/>
              <a:t>Flammable </a:t>
            </a:r>
            <a:r>
              <a:rPr lang="en-US" dirty="0"/>
              <a:t>Solids – Class 4.1 </a:t>
            </a:r>
          </a:p>
          <a:p>
            <a:pPr lvl="1"/>
            <a:r>
              <a:rPr lang="en-US" dirty="0"/>
              <a:t>Spontaneously Combustible – Class 4.2 </a:t>
            </a:r>
          </a:p>
          <a:p>
            <a:pPr lvl="1"/>
            <a:r>
              <a:rPr lang="en-US" dirty="0"/>
              <a:t>Dangerous When Wet – Class 4.3</a:t>
            </a:r>
          </a:p>
          <a:p>
            <a:r>
              <a:rPr lang="en-US" dirty="0"/>
              <a:t>Many of the same principles for handling and storage of flammable liquids apply to flammable solids. Always keep flammable solids stored away from oxidizers, and away from heat or ignition sources such as radiators, electric power panels, etc.</a:t>
            </a:r>
          </a:p>
        </p:txBody>
      </p:sp>
    </p:spTree>
    <p:custDataLst>
      <p:tags r:id="rId1"/>
    </p:custDataLst>
    <p:extLst>
      <p:ext uri="{BB962C8B-B14F-4D97-AF65-F5344CB8AC3E}">
        <p14:creationId xmlns:p14="http://schemas.microsoft.com/office/powerpoint/2010/main" val="41088619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FACTORS-Chemical</a:t>
            </a:r>
          </a:p>
        </p:txBody>
      </p:sp>
      <p:sp>
        <p:nvSpPr>
          <p:cNvPr id="3" name="Content Placeholder 2"/>
          <p:cNvSpPr>
            <a:spLocks noGrp="1"/>
          </p:cNvSpPr>
          <p:nvPr>
            <p:ph idx="1"/>
          </p:nvPr>
        </p:nvSpPr>
        <p:spPr/>
        <p:txBody>
          <a:bodyPr>
            <a:normAutofit fontScale="47500" lnSpcReduction="20000"/>
          </a:bodyPr>
          <a:lstStyle/>
          <a:p>
            <a:r>
              <a:rPr lang="en-US" dirty="0"/>
              <a:t>Flammable solids are any of the following three types of materials:</a:t>
            </a:r>
          </a:p>
          <a:p>
            <a:endParaRPr lang="en-US" dirty="0"/>
          </a:p>
          <a:p>
            <a:r>
              <a:rPr lang="en-US" b="1" u="sng" dirty="0"/>
              <a:t>Desensitized Explosives</a:t>
            </a:r>
            <a:r>
              <a:rPr lang="en-US" dirty="0"/>
              <a:t>: explosives that, when dry, are Explosives of Class 1 other than those of compatibility group A, which are wetted with sufficient water, alcohol, or plasticizer to suppress explosive properties; and are specifically authorized by name either in the 49CFR 172.101 Table or have been assigned a shipping name and hazard class by the Associate Administrator for Hazardous Materials Safety.</a:t>
            </a:r>
          </a:p>
          <a:p>
            <a:r>
              <a:rPr lang="en-US" b="1" u="sng" dirty="0"/>
              <a:t>Self-Reactive Materials</a:t>
            </a:r>
            <a:r>
              <a:rPr lang="en-US" dirty="0"/>
              <a:t>: materials that are thermally unstable and that can undergo a strongly exothermic decomposition even without participation of oxygen (air). Certain exclusions to this group do apply under 49 CFR.</a:t>
            </a:r>
          </a:p>
          <a:p>
            <a:r>
              <a:rPr lang="en-US" b="1" u="sng" dirty="0"/>
              <a:t>Generic Types</a:t>
            </a:r>
            <a:r>
              <a:rPr lang="en-US" dirty="0"/>
              <a:t>: Division 4.1 self-reactive materials are assigned to a generic system consisting of seven types. A self-reactive substance identified by technical name in the Self-Reactive Materials Table in 49CFR 173.224 is assigned to a generic type in accordance with that Table. Self-reactive materials not identified in the Self-Reactive Materials Table in 49CFR 173.224 are assigned to generic types under the procedures of paragraph (a)(2)(iii) of this section.</a:t>
            </a:r>
          </a:p>
          <a:p>
            <a:r>
              <a:rPr lang="en-US" b="1" u="sng" dirty="0"/>
              <a:t>Readily Combustible Solids</a:t>
            </a:r>
            <a:r>
              <a:rPr lang="en-US" dirty="0"/>
              <a:t>: materials that are solids which may cause a fire through friction, such as matches; show a burning rate faster than 2.2 mm (0.087 inches) per second when tested in accordance with UN Manual of Tests and Criteria; or are any metal powders that can be ignited and react over the whole length of a sample in 10 minutes or less, when tested in accordance with UN Manual of Tests and Criteria.</a:t>
            </a:r>
            <a:endParaRPr lang="en-GB" dirty="0"/>
          </a:p>
        </p:txBody>
      </p:sp>
    </p:spTree>
    <p:custDataLst>
      <p:tags r:id="rId1"/>
    </p:custDataLst>
    <p:extLst>
      <p:ext uri="{BB962C8B-B14F-4D97-AF65-F5344CB8AC3E}">
        <p14:creationId xmlns:p14="http://schemas.microsoft.com/office/powerpoint/2010/main" val="12459096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FACTORS-Chemical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700808"/>
            <a:ext cx="2143125" cy="21431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700808"/>
            <a:ext cx="2143125" cy="21431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4077072"/>
            <a:ext cx="1847850" cy="24765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096" y="4101480"/>
            <a:ext cx="2143125" cy="2143125"/>
          </a:xfrm>
          <a:prstGeom prst="rect">
            <a:avLst/>
          </a:prstGeom>
        </p:spPr>
      </p:pic>
    </p:spTree>
    <p:custDataLst>
      <p:tags r:id="rId1"/>
    </p:custDataLst>
    <p:extLst>
      <p:ext uri="{BB962C8B-B14F-4D97-AF65-F5344CB8AC3E}">
        <p14:creationId xmlns:p14="http://schemas.microsoft.com/office/powerpoint/2010/main" val="279177079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95936" y="2852936"/>
            <a:ext cx="1584176" cy="646331"/>
          </a:xfrm>
          <a:prstGeom prst="rect">
            <a:avLst/>
          </a:prstGeom>
          <a:noFill/>
        </p:spPr>
        <p:txBody>
          <a:bodyPr wrap="square" rtlCol="0">
            <a:spAutoFit/>
          </a:bodyPr>
          <a:lstStyle/>
          <a:p>
            <a:r>
              <a:rPr lang="en-US" b="1" dirty="0"/>
              <a:t>Spontaneously Combustible</a:t>
            </a:r>
            <a:endParaRPr lang="en-US" dirty="0"/>
          </a:p>
        </p:txBody>
      </p:sp>
    </p:spTree>
    <p:custDataLst>
      <p:tags r:id="rId1"/>
    </p:custDataLst>
    <p:extLst>
      <p:ext uri="{BB962C8B-B14F-4D97-AF65-F5344CB8AC3E}">
        <p14:creationId xmlns:p14="http://schemas.microsoft.com/office/powerpoint/2010/main" val="4841599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Spontaneously </a:t>
            </a:r>
            <a:r>
              <a:rPr lang="en-US" b="1" dirty="0"/>
              <a:t>Combustible </a:t>
            </a:r>
            <a:r>
              <a:rPr lang="ro-RO" b="1" dirty="0" smtClean="0"/>
              <a:t>-</a:t>
            </a:r>
            <a:r>
              <a:rPr lang="en-US" dirty="0" smtClean="0"/>
              <a:t>Spontaneously </a:t>
            </a:r>
            <a:r>
              <a:rPr lang="en-US" dirty="0"/>
              <a:t>combustible materials are also known as </a:t>
            </a:r>
            <a:r>
              <a:rPr lang="en-US" u="sng" dirty="0" smtClean="0"/>
              <a:t>pyrophoric</a:t>
            </a:r>
            <a:r>
              <a:rPr lang="en-US" dirty="0" smtClean="0"/>
              <a:t>; </a:t>
            </a:r>
            <a:r>
              <a:rPr lang="en-US" dirty="0"/>
              <a:t>these chemicals can spontaneously ignite in the presence of air, some are reactive with water vapor, and most are reactive with oxygen. Two common examples are </a:t>
            </a:r>
            <a:r>
              <a:rPr lang="en-US" dirty="0"/>
              <a:t>tert-Butyllithium</a:t>
            </a:r>
            <a:r>
              <a:rPr lang="en-US" dirty="0"/>
              <a:t> under Hexanes and White Phosphorus. In addition to the hazard of the spontaneously combustible chemical itself, many of these chemicals are also stored under flammable liquids. In the event of an accident, such as a bottle being knocked off a shelf, the chemical can spontaneously ignite and a fire can occur. Extra care must be taken when handling spontaneously combustible chemicals. When transporting these chemicals, it is best to use a bottle carrier and carts.</a:t>
            </a:r>
          </a:p>
        </p:txBody>
      </p:sp>
    </p:spTree>
    <p:custDataLst>
      <p:tags r:id="rId1"/>
    </p:custDataLst>
    <p:extLst>
      <p:ext uri="{BB962C8B-B14F-4D97-AF65-F5344CB8AC3E}">
        <p14:creationId xmlns:p14="http://schemas.microsoft.com/office/powerpoint/2010/main" val="1255365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GB" dirty="0"/>
          </a:p>
        </p:txBody>
      </p:sp>
      <p:sp>
        <p:nvSpPr>
          <p:cNvPr id="3" name="Content Placeholder 2"/>
          <p:cNvSpPr>
            <a:spLocks noGrp="1"/>
          </p:cNvSpPr>
          <p:nvPr>
            <p:ph idx="1"/>
          </p:nvPr>
        </p:nvSpPr>
        <p:spPr/>
        <p:txBody>
          <a:bodyPr>
            <a:normAutofit fontScale="77500" lnSpcReduction="20000"/>
          </a:bodyPr>
          <a:lstStyle/>
          <a:p>
            <a:r>
              <a:rPr lang="ro-RO" dirty="0" smtClean="0"/>
              <a:t>1.</a:t>
            </a:r>
            <a:r>
              <a:rPr lang="en-US" dirty="0" smtClean="0"/>
              <a:t>A </a:t>
            </a:r>
            <a:r>
              <a:rPr lang="en-US" dirty="0"/>
              <a:t>substance with a relatively low ignition temperature (hay, straw, peat, etc.) begins to release heat. This may occur in several ways, usually oxidation by a little moisture and air, bacterial fermentation generates heat.</a:t>
            </a:r>
          </a:p>
          <a:p>
            <a:r>
              <a:rPr lang="ro-RO" dirty="0" smtClean="0"/>
              <a:t>2.</a:t>
            </a:r>
            <a:r>
              <a:rPr lang="en-US" dirty="0" smtClean="0"/>
              <a:t>The </a:t>
            </a:r>
            <a:r>
              <a:rPr lang="en-US" dirty="0"/>
              <a:t>heat is unable to escape (hay, straw, peat, etc. are good thermal insulators), and the temperature of the material rises.</a:t>
            </a:r>
          </a:p>
          <a:p>
            <a:r>
              <a:rPr lang="ro-RO" dirty="0" smtClean="0"/>
              <a:t>3.</a:t>
            </a:r>
            <a:r>
              <a:rPr lang="en-US" dirty="0" smtClean="0"/>
              <a:t>The </a:t>
            </a:r>
            <a:r>
              <a:rPr lang="en-US" dirty="0"/>
              <a:t>temperature of the material rises above its ignition point (even though much of the bacteria are destroyed by ignition temperatures).</a:t>
            </a:r>
          </a:p>
          <a:p>
            <a:r>
              <a:rPr lang="ro-RO" dirty="0" smtClean="0"/>
              <a:t>4.</a:t>
            </a:r>
            <a:r>
              <a:rPr lang="en-US" dirty="0" smtClean="0"/>
              <a:t>Combustion </a:t>
            </a:r>
            <a:r>
              <a:rPr lang="en-US" dirty="0"/>
              <a:t>begins if sufficient oxidizer, such as oxygen, and fuel are present to maintain the reaction into thermal run-away.</a:t>
            </a:r>
            <a:endParaRPr lang="en-GB" dirty="0"/>
          </a:p>
        </p:txBody>
      </p:sp>
    </p:spTree>
    <p:custDataLst>
      <p:tags r:id="rId1"/>
    </p:custDataLst>
    <p:extLst>
      <p:ext uri="{BB962C8B-B14F-4D97-AF65-F5344CB8AC3E}">
        <p14:creationId xmlns:p14="http://schemas.microsoft.com/office/powerpoint/2010/main" val="246222676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2162547"/>
            <a:ext cx="2143125" cy="21336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2381622"/>
            <a:ext cx="2695575" cy="1695450"/>
          </a:xfrm>
          <a:prstGeom prst="rect">
            <a:avLst/>
          </a:prstGeom>
        </p:spPr>
      </p:pic>
    </p:spTree>
    <p:custDataLst>
      <p:tags r:id="rId1"/>
    </p:custDataLst>
    <p:extLst>
      <p:ext uri="{BB962C8B-B14F-4D97-AF65-F5344CB8AC3E}">
        <p14:creationId xmlns:p14="http://schemas.microsoft.com/office/powerpoint/2010/main" val="30364126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944" y="2852936"/>
            <a:ext cx="1584176" cy="400110"/>
          </a:xfrm>
          <a:prstGeom prst="rect">
            <a:avLst/>
          </a:prstGeom>
          <a:noFill/>
        </p:spPr>
        <p:txBody>
          <a:bodyPr wrap="square" rtlCol="0">
            <a:spAutoFit/>
          </a:bodyPr>
          <a:lstStyle/>
          <a:p>
            <a:r>
              <a:rPr lang="ro-RO" sz="2000" b="1" dirty="0" smtClean="0"/>
              <a:t>Carcinogens</a:t>
            </a:r>
            <a:endParaRPr lang="en-US" sz="2000" b="1" dirty="0"/>
          </a:p>
        </p:txBody>
      </p:sp>
    </p:spTree>
    <p:custDataLst>
      <p:tags r:id="rId1"/>
    </p:custDataLst>
    <p:extLst>
      <p:ext uri="{BB962C8B-B14F-4D97-AF65-F5344CB8AC3E}">
        <p14:creationId xmlns:p14="http://schemas.microsoft.com/office/powerpoint/2010/main" val="17326636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RISK FACTORS-Chemical</a:t>
            </a:r>
            <a:endParaRPr lang="en-US" dirty="0"/>
          </a:p>
        </p:txBody>
      </p:sp>
      <p:sp>
        <p:nvSpPr>
          <p:cNvPr id="3" name="Content Placeholder 2"/>
          <p:cNvSpPr>
            <a:spLocks noGrp="1"/>
          </p:cNvSpPr>
          <p:nvPr>
            <p:ph idx="1"/>
          </p:nvPr>
        </p:nvSpPr>
        <p:spPr/>
        <p:txBody>
          <a:bodyPr>
            <a:normAutofit fontScale="77500" lnSpcReduction="20000"/>
          </a:bodyPr>
          <a:lstStyle/>
          <a:p>
            <a:r>
              <a:rPr lang="ro-RO" b="1" dirty="0" smtClean="0"/>
              <a:t>Carcinogens</a:t>
            </a:r>
            <a:r>
              <a:rPr lang="ro-RO" dirty="0" smtClean="0"/>
              <a:t>-</a:t>
            </a:r>
            <a:r>
              <a:rPr lang="en-US" dirty="0"/>
              <a:t>Chemical capable of causing changes in the DNA resulting in uncontrolled growth of cells or cancer.  They are insidious because no immediate harmful effects are felt. Latency period can be from 20-30 years</a:t>
            </a:r>
          </a:p>
          <a:p>
            <a:r>
              <a:rPr lang="en-US" dirty="0"/>
              <a:t>Usually results from chronic exposures </a:t>
            </a:r>
          </a:p>
          <a:p>
            <a:r>
              <a:rPr lang="en-US" dirty="0"/>
              <a:t>Defined in the Lab Standard as a chemical that is:</a:t>
            </a:r>
          </a:p>
          <a:p>
            <a:pPr lvl="1"/>
            <a:r>
              <a:rPr lang="en-US" dirty="0"/>
              <a:t>Regulated by OSHA as a carcinogen,</a:t>
            </a:r>
          </a:p>
          <a:p>
            <a:pPr lvl="1"/>
            <a:r>
              <a:rPr lang="en-US" dirty="0"/>
              <a:t>It is listed by the National Toxicology Program,</a:t>
            </a:r>
          </a:p>
          <a:p>
            <a:pPr lvl="1"/>
            <a:r>
              <a:rPr lang="en-US" dirty="0"/>
              <a:t>It is listed as a group 1 under IARC (international agency on cancer research),</a:t>
            </a:r>
          </a:p>
          <a:p>
            <a:pPr lvl="1"/>
            <a:r>
              <a:rPr lang="en-US" dirty="0"/>
              <a:t>It is listed as a group 2A, or 2B under IARC probable and possibly carcinogenic to humans.</a:t>
            </a:r>
          </a:p>
          <a:p>
            <a:endParaRPr lang="en-US" dirty="0"/>
          </a:p>
        </p:txBody>
      </p:sp>
    </p:spTree>
    <p:custDataLst>
      <p:tags r:id="rId1"/>
    </p:custDataLst>
    <p:extLst>
      <p:ext uri="{BB962C8B-B14F-4D97-AF65-F5344CB8AC3E}">
        <p14:creationId xmlns:p14="http://schemas.microsoft.com/office/powerpoint/2010/main" val="126377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39952" y="2852936"/>
            <a:ext cx="1512168" cy="923330"/>
          </a:xfrm>
          <a:prstGeom prst="rect">
            <a:avLst/>
          </a:prstGeom>
          <a:noFill/>
        </p:spPr>
        <p:txBody>
          <a:bodyPr wrap="square" rtlCol="0">
            <a:spAutoFit/>
          </a:bodyPr>
          <a:lstStyle/>
          <a:p>
            <a:r>
              <a:rPr lang="ro-RO" b="1" dirty="0" smtClean="0"/>
              <a:t>Substances dangerous when wet</a:t>
            </a:r>
            <a:endParaRPr lang="en-US" b="1" dirty="0"/>
          </a:p>
        </p:txBody>
      </p:sp>
    </p:spTree>
    <p:custDataLst>
      <p:tags r:id="rId1"/>
    </p:custDataLst>
    <p:extLst>
      <p:ext uri="{BB962C8B-B14F-4D97-AF65-F5344CB8AC3E}">
        <p14:creationId xmlns:p14="http://schemas.microsoft.com/office/powerpoint/2010/main" val="2236799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22225">
            <a:solidFill>
              <a:schemeClr val="accent6">
                <a:alpha val="92000"/>
              </a:schemeClr>
            </a:solidFill>
          </a:ln>
          <a:effectLst>
            <a:outerShdw blurRad="50800" dist="38100" dir="2700000" algn="tl" rotWithShape="0">
              <a:prstClr val="black">
                <a:alpha val="39000"/>
              </a:prstClr>
            </a:outerShdw>
          </a:effectLst>
        </p:spPr>
        <p:txBody>
          <a:bodyPr/>
          <a:lstStyle/>
          <a:p>
            <a:r>
              <a:rPr lang="ro-RO" dirty="0" smtClean="0"/>
              <a:t>RISK ASSESSMENT</a:t>
            </a:r>
            <a:endParaRPr lang="en-US" dirty="0"/>
          </a:p>
        </p:txBody>
      </p:sp>
      <p:sp>
        <p:nvSpPr>
          <p:cNvPr id="3" name="Content Placeholder 2"/>
          <p:cNvSpPr>
            <a:spLocks noGrp="1"/>
          </p:cNvSpPr>
          <p:nvPr>
            <p:ph idx="1"/>
          </p:nvPr>
        </p:nvSpPr>
        <p:spPr/>
        <p:txBody>
          <a:bodyPr>
            <a:normAutofit fontScale="55000" lnSpcReduction="20000"/>
          </a:bodyPr>
          <a:lstStyle/>
          <a:p>
            <a:r>
              <a:rPr lang="en-US" dirty="0"/>
              <a:t>Modern occupational safety and health legislation usually demands that a risk assessment be carried out prior to making an intervention. It should be kept in mind that risk management requires risk to be managed to a level which is as low as is reasonably </a:t>
            </a:r>
            <a:r>
              <a:rPr lang="en-US" dirty="0" smtClean="0"/>
              <a:t>practical</a:t>
            </a:r>
            <a:r>
              <a:rPr lang="ro-RO" dirty="0"/>
              <a:t> </a:t>
            </a:r>
            <a:r>
              <a:rPr lang="ro-RO" b="1" dirty="0" smtClean="0"/>
              <a:t>(ALARP). </a:t>
            </a:r>
            <a:endParaRPr lang="en-US" b="1" dirty="0"/>
          </a:p>
          <a:p>
            <a:r>
              <a:rPr lang="en-US" dirty="0"/>
              <a:t>This assessment should</a:t>
            </a:r>
            <a:r>
              <a:rPr lang="en-US" dirty="0" smtClean="0"/>
              <a:t>:</a:t>
            </a:r>
            <a:endParaRPr lang="ro-RO" dirty="0" smtClean="0"/>
          </a:p>
          <a:p>
            <a:endParaRPr lang="en-US" dirty="0"/>
          </a:p>
          <a:p>
            <a:pPr lvl="1"/>
            <a:r>
              <a:rPr lang="en-US" b="1" dirty="0" smtClean="0"/>
              <a:t>Identify </a:t>
            </a:r>
            <a:r>
              <a:rPr lang="en-US" b="1" dirty="0"/>
              <a:t>the hazards</a:t>
            </a:r>
          </a:p>
          <a:p>
            <a:pPr lvl="1"/>
            <a:r>
              <a:rPr lang="en-US" b="1" dirty="0"/>
              <a:t>Identify all affected by the hazard and how</a:t>
            </a:r>
          </a:p>
          <a:p>
            <a:pPr lvl="1"/>
            <a:r>
              <a:rPr lang="en-US" b="1" dirty="0"/>
              <a:t>Evaluate the risk</a:t>
            </a:r>
          </a:p>
          <a:p>
            <a:pPr lvl="1"/>
            <a:r>
              <a:rPr lang="en-US" b="1" dirty="0"/>
              <a:t>Identify and prioritize appropriate control </a:t>
            </a:r>
            <a:r>
              <a:rPr lang="en-US" b="1" dirty="0" smtClean="0"/>
              <a:t>measures</a:t>
            </a:r>
            <a:r>
              <a:rPr lang="ro-RO" b="1" dirty="0" smtClean="0"/>
              <a:t>.</a:t>
            </a:r>
          </a:p>
          <a:p>
            <a:r>
              <a:rPr lang="en-US" dirty="0" smtClean="0"/>
              <a:t>The </a:t>
            </a:r>
            <a:r>
              <a:rPr lang="en-US" dirty="0"/>
              <a:t>calculation of risk is based on the likelihood or probability of the harm being realized and the severity of the consequences. </a:t>
            </a:r>
          </a:p>
          <a:p>
            <a:r>
              <a:rPr lang="en-US" dirty="0"/>
              <a:t>The assessment should be recorded and reviewed periodically and whenever there is a significant change to work practices. The assessment should include practical recommendations to control the risk. Once recommended controls are implemented, the risk should be re-calculated to determine of it has been lowered to an acceptable level. </a:t>
            </a:r>
            <a:r>
              <a:rPr lang="en-US" b="1" dirty="0"/>
              <a:t>Generally speaking, newly introduced controls should lower risk by one level, i.e., from high to medium or from medium to low</a:t>
            </a:r>
          </a:p>
        </p:txBody>
      </p:sp>
    </p:spTree>
    <p:custDataLst>
      <p:tags r:id="rId1"/>
    </p:custDataLst>
    <p:extLst>
      <p:ext uri="{BB962C8B-B14F-4D97-AF65-F5344CB8AC3E}">
        <p14:creationId xmlns:p14="http://schemas.microsoft.com/office/powerpoint/2010/main" val="341631458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Dangerous </a:t>
            </a:r>
            <a:r>
              <a:rPr lang="en-US" b="1" dirty="0"/>
              <a:t>When </a:t>
            </a:r>
            <a:r>
              <a:rPr lang="en-US" b="1" dirty="0" smtClean="0"/>
              <a:t>Wet</a:t>
            </a:r>
            <a:r>
              <a:rPr lang="ro-RO" b="1" dirty="0" smtClean="0"/>
              <a:t>-</a:t>
            </a:r>
            <a:r>
              <a:rPr lang="en-US" dirty="0" smtClean="0"/>
              <a:t>Dangerous </a:t>
            </a:r>
            <a:r>
              <a:rPr lang="en-US" dirty="0"/>
              <a:t>when wet compounds react violently with water to form toxic vapors and/or flammable gases that can ignite and cause a fire. Please note, attempting to put out a fire involving dangerous when wet materials with water will only make the situation worse. Special “Class D” fire extinguishers are required for use with dangerous when wet compounds. Common examples include sodium metal and potassium metal</a:t>
            </a:r>
            <a:r>
              <a:rPr lang="en-US" dirty="0" smtClean="0"/>
              <a:t>.</a:t>
            </a:r>
            <a:endParaRPr lang="en-US" dirty="0"/>
          </a:p>
          <a:p>
            <a:r>
              <a:rPr lang="en-US" dirty="0"/>
              <a:t>It is important to note that any paper toweling, gloves, etc., that have come into contact with these materials need to be quenched with water before disposing of in metal trash cans in order to prevent potential fires. </a:t>
            </a:r>
          </a:p>
          <a:p>
            <a:r>
              <a:rPr lang="en-US" dirty="0" smtClean="0"/>
              <a:t>If </a:t>
            </a:r>
            <a:r>
              <a:rPr lang="en-US" dirty="0"/>
              <a:t>you are using dangerous when wet compounds and do not have a Class D fire extinguisher present, then please contact </a:t>
            </a:r>
            <a:r>
              <a:rPr lang="ro-RO" dirty="0" smtClean="0"/>
              <a:t>services </a:t>
            </a:r>
            <a:r>
              <a:rPr lang="en-US" dirty="0" smtClean="0"/>
              <a:t> </a:t>
            </a:r>
            <a:r>
              <a:rPr lang="en-US" dirty="0"/>
              <a:t>for more assistance.</a:t>
            </a:r>
          </a:p>
        </p:txBody>
      </p:sp>
    </p:spTree>
    <p:custDataLst>
      <p:tags r:id="rId1"/>
    </p:custDataLst>
    <p:extLst>
      <p:ext uri="{BB962C8B-B14F-4D97-AF65-F5344CB8AC3E}">
        <p14:creationId xmlns:p14="http://schemas.microsoft.com/office/powerpoint/2010/main" val="216879758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39952" y="2924944"/>
            <a:ext cx="1368152" cy="400110"/>
          </a:xfrm>
          <a:prstGeom prst="rect">
            <a:avLst/>
          </a:prstGeom>
          <a:noFill/>
        </p:spPr>
        <p:txBody>
          <a:bodyPr wrap="square" rtlCol="0">
            <a:spAutoFit/>
          </a:bodyPr>
          <a:lstStyle/>
          <a:p>
            <a:r>
              <a:rPr lang="ro-RO" sz="2000" b="1" dirty="0" smtClean="0"/>
              <a:t>Oxidizers</a:t>
            </a:r>
            <a:endParaRPr lang="en-US" sz="2000" b="1" dirty="0"/>
          </a:p>
        </p:txBody>
      </p:sp>
    </p:spTree>
    <p:custDataLst>
      <p:tags r:id="rId1"/>
    </p:custDataLst>
    <p:extLst>
      <p:ext uri="{BB962C8B-B14F-4D97-AF65-F5344CB8AC3E}">
        <p14:creationId xmlns:p14="http://schemas.microsoft.com/office/powerpoint/2010/main" val="7228340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Oxidizers and Organic </a:t>
            </a:r>
            <a:r>
              <a:rPr lang="en-US" b="1" dirty="0" smtClean="0"/>
              <a:t>Peroxides</a:t>
            </a:r>
            <a:r>
              <a:rPr lang="ro-RO" b="1" dirty="0" smtClean="0"/>
              <a:t>-</a:t>
            </a:r>
            <a:r>
              <a:rPr lang="en-US" dirty="0" smtClean="0"/>
              <a:t>The </a:t>
            </a:r>
            <a:r>
              <a:rPr lang="en-US" dirty="0"/>
              <a:t>OSHA Laboratory Standard defines an oxidizer as “a chemical other than a blasting agent or explosive that initiates or promotes combustion in other materials, thereby causing fire either of itself or through the release of oxygen or other gases.” Under the DOT hazard class system, oxidizers are listed as hazard class 5.1 and organic peroxides are listed as hazard class 5.2. </a:t>
            </a:r>
          </a:p>
          <a:p>
            <a:r>
              <a:rPr lang="en-US" dirty="0" smtClean="0"/>
              <a:t>The </a:t>
            </a:r>
            <a:r>
              <a:rPr lang="en-US" dirty="0"/>
              <a:t>OSHA Laboratory Standard defines an organic peroxide as “an organic compound that contains the bivalent –O-O- structure and which may be considered to be a structural derivative of hydrogen peroxide where one or both of the hydrogen atoms have been replaced by an organic radical.” </a:t>
            </a:r>
          </a:p>
          <a:p>
            <a:r>
              <a:rPr lang="en-US" dirty="0" smtClean="0"/>
              <a:t>Oxidizers </a:t>
            </a:r>
            <a:r>
              <a:rPr lang="en-US" dirty="0"/>
              <a:t>and organic peroxides are a concern for laboratory safety due to their ability to promote and enhance the potential for fires in labs</a:t>
            </a:r>
          </a:p>
        </p:txBody>
      </p:sp>
    </p:spTree>
    <p:custDataLst>
      <p:tags r:id="rId1"/>
    </p:custDataLst>
    <p:extLst>
      <p:ext uri="{BB962C8B-B14F-4D97-AF65-F5344CB8AC3E}">
        <p14:creationId xmlns:p14="http://schemas.microsoft.com/office/powerpoint/2010/main" val="41919782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944" y="2924944"/>
            <a:ext cx="1440160" cy="923330"/>
          </a:xfrm>
          <a:prstGeom prst="rect">
            <a:avLst/>
          </a:prstGeom>
          <a:noFill/>
        </p:spPr>
        <p:txBody>
          <a:bodyPr wrap="square" rtlCol="0">
            <a:spAutoFit/>
          </a:bodyPr>
          <a:lstStyle/>
          <a:p>
            <a:r>
              <a:rPr lang="ro-RO" b="1" dirty="0" smtClean="0"/>
              <a:t>Peroxide Forming Compounds</a:t>
            </a:r>
            <a:endParaRPr lang="en-US" b="1" dirty="0"/>
          </a:p>
        </p:txBody>
      </p:sp>
    </p:spTree>
    <p:custDataLst>
      <p:tags r:id="rId1"/>
    </p:custDataLst>
    <p:extLst>
      <p:ext uri="{BB962C8B-B14F-4D97-AF65-F5344CB8AC3E}">
        <p14:creationId xmlns:p14="http://schemas.microsoft.com/office/powerpoint/2010/main" val="33640302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Peroxide Forming </a:t>
            </a:r>
            <a:r>
              <a:rPr lang="en-US" b="1" dirty="0" smtClean="0"/>
              <a:t>Compounds</a:t>
            </a:r>
            <a:r>
              <a:rPr lang="ro-RO" dirty="0" smtClean="0"/>
              <a:t>-</a:t>
            </a:r>
            <a:endParaRPr lang="en-US" dirty="0"/>
          </a:p>
          <a:p>
            <a:r>
              <a:rPr lang="en-US" dirty="0"/>
              <a:t>Many commonly used chemicals; organic solvents in particular, can form shock, heat, or friction sensitive peroxides upon exposure to oxygen. Once peroxides have formed, an explosion can result during routine handling, such as twisting the cap off a bottle – if peroxides are formed in the threads of the cap. Explosions are more likely when concentrating, evaporating, or distilling these compounds if they contain </a:t>
            </a:r>
            <a:r>
              <a:rPr lang="en-US" dirty="0" smtClean="0"/>
              <a:t>peroxides. When </a:t>
            </a:r>
            <a:r>
              <a:rPr lang="en-US" dirty="0"/>
              <a:t>these compounds are improperly handled and stored, a serious fire and explosion hazard exists.</a:t>
            </a:r>
          </a:p>
        </p:txBody>
      </p:sp>
    </p:spTree>
    <p:custDataLst>
      <p:tags r:id="rId1"/>
    </p:custDataLst>
    <p:extLst>
      <p:ext uri="{BB962C8B-B14F-4D97-AF65-F5344CB8AC3E}">
        <p14:creationId xmlns:p14="http://schemas.microsoft.com/office/powerpoint/2010/main" val="172937067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39952" y="2996952"/>
            <a:ext cx="1368152" cy="369332"/>
          </a:xfrm>
          <a:prstGeom prst="rect">
            <a:avLst/>
          </a:prstGeom>
          <a:noFill/>
        </p:spPr>
        <p:txBody>
          <a:bodyPr wrap="square" rtlCol="0">
            <a:spAutoFit/>
          </a:bodyPr>
          <a:lstStyle/>
          <a:p>
            <a:r>
              <a:rPr lang="ro-RO" b="1" dirty="0" smtClean="0"/>
              <a:t>Poisons</a:t>
            </a:r>
            <a:endParaRPr lang="en-US" b="1" dirty="0"/>
          </a:p>
        </p:txBody>
      </p:sp>
    </p:spTree>
    <p:custDataLst>
      <p:tags r:id="rId1"/>
    </p:custDataLst>
    <p:extLst>
      <p:ext uri="{BB962C8B-B14F-4D97-AF65-F5344CB8AC3E}">
        <p14:creationId xmlns:p14="http://schemas.microsoft.com/office/powerpoint/2010/main" val="179648541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Poisons </a:t>
            </a:r>
            <a:r>
              <a:rPr lang="ro-RO" b="1" dirty="0" smtClean="0"/>
              <a:t>-</a:t>
            </a:r>
            <a:r>
              <a:rPr lang="en-US" dirty="0" smtClean="0"/>
              <a:t>For </a:t>
            </a:r>
            <a:r>
              <a:rPr lang="en-US" dirty="0"/>
              <a:t>the purpose of this manual the word “Poison” will be used interchangeably with the word “Toxic”. OSHA defines “Toxic” as a chemical falling within any of the following categories:</a:t>
            </a:r>
          </a:p>
          <a:p>
            <a:r>
              <a:rPr lang="en-US" dirty="0" smtClean="0"/>
              <a:t>A </a:t>
            </a:r>
            <a:r>
              <a:rPr lang="en-US" dirty="0"/>
              <a:t>chemical that has a median lethal dose (LD50) of more than 50 milligrams per kilogram, but not more than 500 milligrams per kilogram of body weight when administered orally to albino rats weighing between 200 and 300 grams each. </a:t>
            </a:r>
          </a:p>
          <a:p>
            <a:r>
              <a:rPr lang="en-US" dirty="0"/>
              <a:t>A chemical that has a median lethal dose (LD50) of more than 200 milligrams per kilogram, but not more than 1000 milligrams per kilogram of body weight when administered by continuous contact for 24 hours (or less if death occurs within 24 hours) with the bare skin of albino rabbits weighing between two and three kilograms each. </a:t>
            </a:r>
          </a:p>
          <a:p>
            <a:r>
              <a:rPr lang="en-US" dirty="0"/>
              <a:t>A chemical that has a median lethal concentration (LC50) in air of more than 200 parts per million, but not more than 2000 parts per million by volume of gas or vapor, or more than two milligrams per liter but not more than 20 milligrams per liter of mist, fume, dust, when administered by continuous inhalation for one hour (or less if death occurs with in one hour) to albino rats weighing between 200 and 300 grams each.</a:t>
            </a:r>
          </a:p>
        </p:txBody>
      </p:sp>
    </p:spTree>
    <p:custDataLst>
      <p:tags r:id="rId1"/>
    </p:custDataLst>
    <p:extLst>
      <p:ext uri="{BB962C8B-B14F-4D97-AF65-F5344CB8AC3E}">
        <p14:creationId xmlns:p14="http://schemas.microsoft.com/office/powerpoint/2010/main" val="265209799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944" y="2996952"/>
            <a:ext cx="1584176" cy="369332"/>
          </a:xfrm>
          <a:prstGeom prst="rect">
            <a:avLst/>
          </a:prstGeom>
          <a:noFill/>
        </p:spPr>
        <p:txBody>
          <a:bodyPr wrap="square" rtlCol="0">
            <a:spAutoFit/>
          </a:bodyPr>
          <a:lstStyle/>
          <a:p>
            <a:r>
              <a:rPr lang="ro-RO" b="1" dirty="0" smtClean="0"/>
              <a:t>Corrosives</a:t>
            </a:r>
            <a:endParaRPr lang="en-US" b="1" dirty="0"/>
          </a:p>
        </p:txBody>
      </p:sp>
    </p:spTree>
    <p:custDataLst>
      <p:tags r:id="rId1"/>
    </p:custDataLst>
    <p:extLst>
      <p:ext uri="{BB962C8B-B14F-4D97-AF65-F5344CB8AC3E}">
        <p14:creationId xmlns:p14="http://schemas.microsoft.com/office/powerpoint/2010/main" val="200491748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Corrosives</a:t>
            </a:r>
            <a:r>
              <a:rPr lang="ro-RO" dirty="0" smtClean="0"/>
              <a:t>-</a:t>
            </a:r>
            <a:r>
              <a:rPr lang="en-US" dirty="0" smtClean="0"/>
              <a:t>OSHA </a:t>
            </a:r>
            <a:r>
              <a:rPr lang="en-US" dirty="0"/>
              <a:t>defines a corrosive as “a chemical that causes visible destruction of, or irreversible alterations in living tissue by chemical action at the site of contact.” Under the DOT hazard class system, corrosives are listed as hazard class 8. </a:t>
            </a:r>
          </a:p>
          <a:p>
            <a:r>
              <a:rPr lang="en-US" dirty="0" smtClean="0"/>
              <a:t>Corrosive </a:t>
            </a:r>
            <a:r>
              <a:rPr lang="en-US" dirty="0"/>
              <a:t>chemicals can be further subdivided as acids and bases. Corrosives can be in the liquid, solid, or gaseous state. Corrosive chemicals can have a severe effect on eyes, skin, respiratory tract, and gastrointestinal tract if an exposure occurs. Corrosive solids and their dusts can react with moisture on the skin or in the respiratory tract and result in an exposure. </a:t>
            </a:r>
          </a:p>
          <a:p>
            <a:r>
              <a:rPr lang="en-US" dirty="0" smtClean="0"/>
              <a:t>Whenever </a:t>
            </a:r>
            <a:r>
              <a:rPr lang="en-US" dirty="0"/>
              <a:t>working with concentrated corrosive solutions, splash goggles should be worn instead of safety glasses. Splash goggles used in conjunction with a face shield provides better protection. Please note that a face shield alone does not provide adequate protection. Use of rubber gloves such as butyl rubber and a rubber apron may also be required. </a:t>
            </a:r>
          </a:p>
          <a:p>
            <a:r>
              <a:rPr lang="en-US" dirty="0" smtClean="0"/>
              <a:t>Corrosive </a:t>
            </a:r>
            <a:r>
              <a:rPr lang="en-US" dirty="0"/>
              <a:t>chemicals should be handled in a fume hood to avoid breathing corrosive vapors and gases. </a:t>
            </a:r>
          </a:p>
        </p:txBody>
      </p:sp>
    </p:spTree>
    <p:custDataLst>
      <p:tags r:id="rId1"/>
    </p:custDataLst>
    <p:extLst>
      <p:ext uri="{BB962C8B-B14F-4D97-AF65-F5344CB8AC3E}">
        <p14:creationId xmlns:p14="http://schemas.microsoft.com/office/powerpoint/2010/main" val="133912888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95936" y="2852936"/>
            <a:ext cx="1656184" cy="707886"/>
          </a:xfrm>
          <a:prstGeom prst="rect">
            <a:avLst/>
          </a:prstGeom>
          <a:noFill/>
        </p:spPr>
        <p:txBody>
          <a:bodyPr wrap="square" rtlCol="0">
            <a:spAutoFit/>
          </a:bodyPr>
          <a:lstStyle/>
          <a:p>
            <a:r>
              <a:rPr lang="en-US" sz="2000" b="1" dirty="0"/>
              <a:t>Hydrofluoric Acid </a:t>
            </a:r>
          </a:p>
        </p:txBody>
      </p:sp>
    </p:spTree>
    <p:custDataLst>
      <p:tags r:id="rId1"/>
    </p:custDataLst>
    <p:extLst>
      <p:ext uri="{BB962C8B-B14F-4D97-AF65-F5344CB8AC3E}">
        <p14:creationId xmlns:p14="http://schemas.microsoft.com/office/powerpoint/2010/main" val="4083755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cmpd="sng">
            <a:solidFill>
              <a:schemeClr val="accent6"/>
            </a:solidFill>
          </a:ln>
          <a:effectLst>
            <a:outerShdw blurRad="50800" dist="38100" dir="2700000" algn="tl" rotWithShape="0">
              <a:prstClr val="black">
                <a:alpha val="40000"/>
              </a:prstClr>
            </a:outerShdw>
          </a:effectLst>
        </p:spPr>
        <p:txBody>
          <a:bodyPr/>
          <a:lstStyle/>
          <a:p>
            <a:r>
              <a:rPr lang="ro-RO" dirty="0" smtClean="0"/>
              <a:t>TRIAD OF INTERACTIONS</a:t>
            </a:r>
            <a:endParaRPr lang="en-US" dirty="0"/>
          </a:p>
        </p:txBody>
      </p:sp>
      <p:sp>
        <p:nvSpPr>
          <p:cNvPr id="6" name="Content Placeholder 5"/>
          <p:cNvSpPr>
            <a:spLocks noGrp="1"/>
          </p:cNvSpPr>
          <p:nvPr>
            <p:ph idx="1"/>
          </p:nvPr>
        </p:nvSpPr>
        <p:spPr/>
        <p:txBody>
          <a:bodyPr/>
          <a:lstStyle/>
          <a:p>
            <a:r>
              <a:rPr lang="ro-RO" dirty="0" smtClean="0"/>
              <a:t>Triad of interactions</a:t>
            </a:r>
            <a:endParaRPr lang="en-US" dirty="0"/>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464544" y="2204864"/>
            <a:ext cx="2092074" cy="3851920"/>
          </a:xfrm>
          <a:prstGeom prst="rect">
            <a:avLst/>
          </a:prstGeom>
          <a:effectLst>
            <a:outerShdw blurRad="50800" dist="38100" dir="2700000" algn="tl">
              <a:prstClr val="black">
                <a:alpha val="40000"/>
              </a:prstClr>
            </a:outerShdw>
          </a:effectLst>
        </p:spPr>
      </p:pic>
      <p:sp>
        <p:nvSpPr>
          <p:cNvPr id="7" name="Isosceles Triangle 6"/>
          <p:cNvSpPr/>
          <p:nvPr/>
        </p:nvSpPr>
        <p:spPr>
          <a:xfrm>
            <a:off x="3779912" y="2636912"/>
            <a:ext cx="2376264" cy="28083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40152" y="5418043"/>
            <a:ext cx="2232248" cy="1200329"/>
          </a:xfrm>
          <a:prstGeom prst="rect">
            <a:avLst/>
          </a:prstGeom>
          <a:noFill/>
        </p:spPr>
        <p:txBody>
          <a:bodyPr wrap="square" rtlCol="0">
            <a:spAutoFit/>
          </a:bodyPr>
          <a:lstStyle/>
          <a:p>
            <a:r>
              <a:rPr lang="ro-RO" dirty="0" smtClean="0"/>
              <a:t>Exposed person (host) (Exposure, individual characteristics, etc.)</a:t>
            </a:r>
            <a:endParaRPr lang="en-US" dirty="0"/>
          </a:p>
        </p:txBody>
      </p:sp>
      <p:sp>
        <p:nvSpPr>
          <p:cNvPr id="9" name="TextBox 8"/>
          <p:cNvSpPr txBox="1"/>
          <p:nvPr/>
        </p:nvSpPr>
        <p:spPr>
          <a:xfrm>
            <a:off x="2681790" y="5450264"/>
            <a:ext cx="2196244" cy="1200329"/>
          </a:xfrm>
          <a:prstGeom prst="rect">
            <a:avLst/>
          </a:prstGeom>
          <a:noFill/>
        </p:spPr>
        <p:txBody>
          <a:bodyPr wrap="square" rtlCol="0">
            <a:spAutoFit/>
          </a:bodyPr>
          <a:lstStyle/>
          <a:p>
            <a:r>
              <a:rPr lang="ro-RO" dirty="0" smtClean="0"/>
              <a:t>Environment (social context, availability of immediate care, etc)</a:t>
            </a:r>
            <a:endParaRPr lang="en-US" dirty="0"/>
          </a:p>
        </p:txBody>
      </p:sp>
      <p:sp>
        <p:nvSpPr>
          <p:cNvPr id="10" name="TextBox 9"/>
          <p:cNvSpPr txBox="1"/>
          <p:nvPr/>
        </p:nvSpPr>
        <p:spPr>
          <a:xfrm>
            <a:off x="3923928" y="2060848"/>
            <a:ext cx="2448272" cy="646331"/>
          </a:xfrm>
          <a:prstGeom prst="rect">
            <a:avLst/>
          </a:prstGeom>
          <a:noFill/>
        </p:spPr>
        <p:txBody>
          <a:bodyPr wrap="square" rtlCol="0">
            <a:spAutoFit/>
          </a:bodyPr>
          <a:lstStyle/>
          <a:p>
            <a:r>
              <a:rPr lang="ro-RO" dirty="0" smtClean="0"/>
              <a:t>Risk factor ( severity and probability)</a:t>
            </a:r>
            <a:endParaRPr lang="en-US" dirty="0"/>
          </a:p>
        </p:txBody>
      </p:sp>
    </p:spTree>
    <p:custDataLst>
      <p:tags r:id="rId1"/>
    </p:custDataLst>
    <p:extLst>
      <p:ext uri="{BB962C8B-B14F-4D97-AF65-F5344CB8AC3E}">
        <p14:creationId xmlns:p14="http://schemas.microsoft.com/office/powerpoint/2010/main" val="199646239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Hydrofluoric Acid </a:t>
            </a:r>
            <a:r>
              <a:rPr lang="ro-RO" dirty="0" smtClean="0"/>
              <a:t>-</a:t>
            </a:r>
            <a:r>
              <a:rPr lang="en-US" dirty="0" smtClean="0"/>
              <a:t>Hydrofluoric </a:t>
            </a:r>
            <a:r>
              <a:rPr lang="en-US" dirty="0"/>
              <a:t>Acid (HF) is one of the most hazardous </a:t>
            </a:r>
            <a:r>
              <a:rPr lang="en-US" dirty="0" smtClean="0"/>
              <a:t>chemicals. </a:t>
            </a:r>
            <a:r>
              <a:rPr lang="en-US" dirty="0"/>
              <a:t>Small exposures to HF can be fatal if not treated properly. The critical minutes immediately after an exposure can have a great effect on the chances of a victim’s survival. </a:t>
            </a:r>
          </a:p>
          <a:p>
            <a:r>
              <a:rPr lang="en-US" dirty="0" smtClean="0"/>
              <a:t>HF </a:t>
            </a:r>
            <a:r>
              <a:rPr lang="en-US" dirty="0"/>
              <a:t>is a gas that is dissolved in water to form Hydrofluoric acid. The concentration can vary from very low such as in store bought products up to the most concentrated 70% form (anhydrous), with the most common lab use around 48%. The liquid is colorless, non-flammable and has a pungent odor. The OSHA permissible exposure limit is 3 ppm, but concentrations should be kept as low as possible. HF is actually a weak acid by definition and not as corrosive as strong acids such as Hydrochloric (</a:t>
            </a:r>
            <a:r>
              <a:rPr lang="en-US" dirty="0"/>
              <a:t>HCl</a:t>
            </a:r>
            <a:r>
              <a:rPr lang="en-US" dirty="0"/>
              <a:t>), however, corrosivity is the least hazardous aspect of HF. The toxicity of HF is the main concern. </a:t>
            </a:r>
          </a:p>
          <a:p>
            <a:r>
              <a:rPr lang="en-US" dirty="0" smtClean="0"/>
              <a:t>HF </a:t>
            </a:r>
            <a:r>
              <a:rPr lang="en-US" dirty="0"/>
              <a:t>is absorbed through the skin quickly and is a severe systemic toxin. The fluoride ion binds calcium in the blood, bones and other organs and causes damage to tissues that is very painful and can be lethal. At the emergency room, the victim is often given calcium injections, but pain medication is not generally given since the pain subsiding is the only indication that the calcium injections are working.</a:t>
            </a:r>
          </a:p>
        </p:txBody>
      </p:sp>
    </p:spTree>
    <p:custDataLst>
      <p:tags r:id="rId1"/>
    </p:custDataLst>
    <p:extLst>
      <p:ext uri="{BB962C8B-B14F-4D97-AF65-F5344CB8AC3E}">
        <p14:creationId xmlns:p14="http://schemas.microsoft.com/office/powerpoint/2010/main" val="332043802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944" y="2924944"/>
            <a:ext cx="1584176" cy="646331"/>
          </a:xfrm>
          <a:prstGeom prst="rect">
            <a:avLst/>
          </a:prstGeom>
          <a:noFill/>
        </p:spPr>
        <p:txBody>
          <a:bodyPr wrap="square" rtlCol="0">
            <a:spAutoFit/>
          </a:bodyPr>
          <a:lstStyle/>
          <a:p>
            <a:r>
              <a:rPr lang="en-US" b="1" dirty="0"/>
              <a:t>Perchloric Acid</a:t>
            </a:r>
            <a:endParaRPr lang="en-US" dirty="0"/>
          </a:p>
        </p:txBody>
      </p:sp>
    </p:spTree>
    <p:custDataLst>
      <p:tags r:id="rId1"/>
    </p:custDataLst>
    <p:extLst>
      <p:ext uri="{BB962C8B-B14F-4D97-AF65-F5344CB8AC3E}">
        <p14:creationId xmlns:p14="http://schemas.microsoft.com/office/powerpoint/2010/main" val="151707930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Perchloric </a:t>
            </a:r>
            <a:r>
              <a:rPr lang="en-US" b="1" dirty="0" smtClean="0"/>
              <a:t>Acid</a:t>
            </a:r>
            <a:r>
              <a:rPr lang="ro-RO" dirty="0" smtClean="0"/>
              <a:t>-</a:t>
            </a:r>
            <a:r>
              <a:rPr lang="en-US" dirty="0" smtClean="0"/>
              <a:t>Perchloric </a:t>
            </a:r>
            <a:r>
              <a:rPr lang="en-US" dirty="0"/>
              <a:t>acid is a strong oxidizing acid that can react violently with organic materials. Perchloric acid can also explode if concentrated above 72%. For any work involving heated Perchloric acid (such as in Perchloric acid digestions), the work must be conducted in a special Perchloric acid fume hood with a wash down function. If heated Perchloric acid is used in a standard fume hood, the hot Perchloric acid vapors can react with the metal in the hood ductwork to form shock sensitive metallic perchlorates. When working with Perchloric acid, be sure to remove all organic materials, such as solvents, from the immediate work area. Due to the potential danger of Perchloric acid, if possible, try to use alternate techniques that do not involve the use of Perchloric acid. If you must use Perchloric acid in your experiments, only purchase the smallest size container necessary. </a:t>
            </a:r>
            <a:r>
              <a:rPr lang="en-US" dirty="0" smtClean="0"/>
              <a:t>Because </a:t>
            </a:r>
            <a:r>
              <a:rPr lang="en-US" dirty="0"/>
              <a:t>Perchloric acid is so reactive, it is important to keep it stored separate from other chemicals, particularly organic solvents, organic acids, and oxidizers. All containers of Perchloric acid should be inspected regularly for container integrity and the acid should be checked for discoloration. Discolored Perchloric acid should be discarded as hazardous waste. Perchloric acid should be used and stored away from combustible materials, and away from wooden furniture. Like all acids, but particularly with Perchloric acid, secondary containment should be used for storage.</a:t>
            </a:r>
          </a:p>
        </p:txBody>
      </p:sp>
    </p:spTree>
    <p:custDataLst>
      <p:tags r:id="rId1"/>
    </p:custDataLst>
    <p:extLst>
      <p:ext uri="{BB962C8B-B14F-4D97-AF65-F5344CB8AC3E}">
        <p14:creationId xmlns:p14="http://schemas.microsoft.com/office/powerpoint/2010/main" val="309886519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944" y="2996952"/>
            <a:ext cx="1512168" cy="646331"/>
          </a:xfrm>
          <a:prstGeom prst="rect">
            <a:avLst/>
          </a:prstGeom>
          <a:noFill/>
        </p:spPr>
        <p:txBody>
          <a:bodyPr wrap="square" rtlCol="0">
            <a:spAutoFit/>
          </a:bodyPr>
          <a:lstStyle/>
          <a:p>
            <a:r>
              <a:rPr lang="ro-RO" b="1" dirty="0" smtClean="0"/>
              <a:t>Reproductive Toxins</a:t>
            </a:r>
            <a:endParaRPr lang="en-US" b="1" dirty="0"/>
          </a:p>
        </p:txBody>
      </p:sp>
    </p:spTree>
    <p:custDataLst>
      <p:tags r:id="rId1"/>
    </p:custDataLst>
    <p:extLst>
      <p:ext uri="{BB962C8B-B14F-4D97-AF65-F5344CB8AC3E}">
        <p14:creationId xmlns:p14="http://schemas.microsoft.com/office/powerpoint/2010/main" val="362834028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Reproductive Toxins </a:t>
            </a:r>
            <a:r>
              <a:rPr lang="ro-RO" dirty="0" smtClean="0"/>
              <a:t>-</a:t>
            </a:r>
            <a:r>
              <a:rPr lang="en-US" dirty="0" smtClean="0"/>
              <a:t>The</a:t>
            </a:r>
            <a:r>
              <a:rPr lang="en-US" dirty="0"/>
              <a:t> OSHA Lab Standard defines a reproductive toxin as a chemical “which affects the reproductive capabilities including chromosomal damage (mutations) and effects on fetuses </a:t>
            </a:r>
            <a:r>
              <a:rPr lang="en-US" dirty="0" smtClean="0"/>
              <a:t>(teratogens)”.</a:t>
            </a:r>
            <a:r>
              <a:rPr lang="en-US" dirty="0"/>
              <a:t/>
            </a:r>
            <a:br>
              <a:rPr lang="en-US" dirty="0"/>
            </a:br>
            <a:r>
              <a:rPr lang="en-US" dirty="0" smtClean="0"/>
              <a:t>A </a:t>
            </a:r>
            <a:r>
              <a:rPr lang="en-US" dirty="0"/>
              <a:t>number of reproductive toxins are chronic toxins that cause damage after repeated or long duration exposures and can have long latency periods. Women of childbearing potential should be especially careful when handling reproductive toxins. Pregnant women and women intending to become pregnant, or men seeking to have children, should seek the advice of their </a:t>
            </a:r>
            <a:r>
              <a:rPr lang="en-US" dirty="0" smtClean="0"/>
              <a:t>physician </a:t>
            </a:r>
            <a:r>
              <a:rPr lang="en-US" dirty="0"/>
              <a:t> before working with known or suspected reproductive toxins.</a:t>
            </a:r>
          </a:p>
        </p:txBody>
      </p:sp>
    </p:spTree>
    <p:custDataLst>
      <p:tags r:id="rId1"/>
    </p:custDataLst>
    <p:extLst>
      <p:ext uri="{BB962C8B-B14F-4D97-AF65-F5344CB8AC3E}">
        <p14:creationId xmlns:p14="http://schemas.microsoft.com/office/powerpoint/2010/main" val="114298574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944" y="2852936"/>
            <a:ext cx="1440160" cy="707886"/>
          </a:xfrm>
          <a:prstGeom prst="rect">
            <a:avLst/>
          </a:prstGeom>
          <a:noFill/>
        </p:spPr>
        <p:txBody>
          <a:bodyPr wrap="square" rtlCol="0">
            <a:spAutoFit/>
          </a:bodyPr>
          <a:lstStyle/>
          <a:p>
            <a:r>
              <a:rPr lang="ro-RO" sz="2000" b="1" dirty="0" smtClean="0"/>
              <a:t>Acute Toxins</a:t>
            </a:r>
            <a:endParaRPr lang="en-US" sz="2000" b="1" dirty="0"/>
          </a:p>
        </p:txBody>
      </p:sp>
    </p:spTree>
    <p:custDataLst>
      <p:tags r:id="rId1"/>
    </p:custDataLst>
    <p:extLst>
      <p:ext uri="{BB962C8B-B14F-4D97-AF65-F5344CB8AC3E}">
        <p14:creationId xmlns:p14="http://schemas.microsoft.com/office/powerpoint/2010/main" val="64361960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Acute Toxins </a:t>
            </a:r>
            <a:r>
              <a:rPr lang="ro-RO" dirty="0" smtClean="0"/>
              <a:t>-</a:t>
            </a:r>
            <a:endParaRPr lang="en-US" dirty="0"/>
          </a:p>
          <a:p>
            <a:r>
              <a:rPr lang="en-US" dirty="0"/>
              <a:t>OSHA defines a chemical as being highly toxic if it falls within any of the following categories:</a:t>
            </a:r>
          </a:p>
          <a:p>
            <a:endParaRPr lang="en-US" dirty="0"/>
          </a:p>
          <a:p>
            <a:r>
              <a:rPr lang="en-US" dirty="0"/>
              <a:t>(a) A chemical that has a median lethal dose (LD50) of 50 milligrams or less per kilogram of body weight when administered orally to albino rats weighing between 200 and 300 grams each.</a:t>
            </a:r>
          </a:p>
          <a:p>
            <a:r>
              <a:rPr lang="en-US" dirty="0"/>
              <a:t> </a:t>
            </a:r>
            <a:r>
              <a:rPr lang="en-US" dirty="0" smtClean="0"/>
              <a:t>(</a:t>
            </a:r>
            <a:r>
              <a:rPr lang="en-US" dirty="0"/>
              <a:t>b) A chemical that has a median lethal dose (LD50) of 200 milligrams or less per kilogram of body weight when administered by continuous contact for 24 hours (or less if death occurs within 24 hours) with the bare skin of albino rabbits weighing between two and three kilograms each.</a:t>
            </a:r>
          </a:p>
          <a:p>
            <a:r>
              <a:rPr lang="en-US" dirty="0"/>
              <a:t> </a:t>
            </a:r>
            <a:r>
              <a:rPr lang="en-US" dirty="0" smtClean="0"/>
              <a:t>(</a:t>
            </a:r>
            <a:r>
              <a:rPr lang="en-US" dirty="0"/>
              <a:t>c) A chemical that has a median lethal concentration (LC50) in air of 200 parts per million by volume or less of gas or vapor, or 2 milligrams per liter or less of mist, fume, or dust, when administered by continuous inhalation for one hour (or less if death occurs within one hour) to albino rats weighing between 200 and 300 grams each.</a:t>
            </a:r>
          </a:p>
        </p:txBody>
      </p:sp>
    </p:spTree>
    <p:custDataLst>
      <p:tags r:id="rId1"/>
    </p:custDataLst>
    <p:extLst>
      <p:ext uri="{BB962C8B-B14F-4D97-AF65-F5344CB8AC3E}">
        <p14:creationId xmlns:p14="http://schemas.microsoft.com/office/powerpoint/2010/main" val="289614097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a:bodyPr>
          <a:lstStyle/>
          <a:p>
            <a:r>
              <a:rPr lang="en-US" b="1" dirty="0"/>
              <a:t>Acute Toxins </a:t>
            </a:r>
            <a:r>
              <a:rPr lang="ro-RO" dirty="0" smtClean="0"/>
              <a:t>–are including:acrolein, arsine,chlorine, diborane, diazomethane, hydrogen cyanide, hydrogen floride, sodium cyanide, etc. </a:t>
            </a:r>
            <a:endParaRPr lang="en-US" dirty="0"/>
          </a:p>
        </p:txBody>
      </p:sp>
    </p:spTree>
    <p:custDataLst>
      <p:tags r:id="rId1"/>
    </p:custDataLst>
    <p:extLst>
      <p:ext uri="{BB962C8B-B14F-4D97-AF65-F5344CB8AC3E}">
        <p14:creationId xmlns:p14="http://schemas.microsoft.com/office/powerpoint/2010/main" val="58272719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11960" y="2852936"/>
            <a:ext cx="1368152" cy="400110"/>
          </a:xfrm>
          <a:prstGeom prst="rect">
            <a:avLst/>
          </a:prstGeom>
          <a:noFill/>
        </p:spPr>
        <p:txBody>
          <a:bodyPr wrap="square" rtlCol="0">
            <a:spAutoFit/>
          </a:bodyPr>
          <a:lstStyle/>
          <a:p>
            <a:r>
              <a:rPr lang="ro-RO" sz="2000" b="1" dirty="0" smtClean="0"/>
              <a:t>Oxidizers</a:t>
            </a:r>
            <a:endParaRPr lang="en-US" sz="2000" b="1" dirty="0"/>
          </a:p>
        </p:txBody>
      </p:sp>
    </p:spTree>
    <p:custDataLst>
      <p:tags r:id="rId1"/>
    </p:custDataLst>
    <p:extLst>
      <p:ext uri="{BB962C8B-B14F-4D97-AF65-F5344CB8AC3E}">
        <p14:creationId xmlns:p14="http://schemas.microsoft.com/office/powerpoint/2010/main" val="37517343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Oxidizers</a:t>
            </a:r>
            <a:r>
              <a:rPr lang="en-US" dirty="0"/>
              <a:t> </a:t>
            </a:r>
            <a:r>
              <a:rPr lang="ro-RO" dirty="0" smtClean="0"/>
              <a:t>,,</a:t>
            </a:r>
            <a:r>
              <a:rPr lang="en-US" dirty="0" smtClean="0"/>
              <a:t> </a:t>
            </a:r>
            <a:r>
              <a:rPr lang="en-US" dirty="0"/>
              <a:t>organic </a:t>
            </a:r>
            <a:r>
              <a:rPr lang="en-US" dirty="0" smtClean="0"/>
              <a:t>peroxides</a:t>
            </a:r>
            <a:r>
              <a:rPr lang="ro-RO" dirty="0" smtClean="0"/>
              <a:t> and other substances and products </a:t>
            </a:r>
            <a:r>
              <a:rPr lang="en-US" dirty="0" smtClean="0"/>
              <a:t> </a:t>
            </a:r>
            <a:r>
              <a:rPr lang="en-US" dirty="0"/>
              <a:t>are a concern for laboratory safety due to their ability to promote and enhance the potential for fires in labs.</a:t>
            </a:r>
          </a:p>
          <a:p>
            <a:r>
              <a:rPr lang="en-US" dirty="0" smtClean="0"/>
              <a:t> As </a:t>
            </a:r>
            <a:r>
              <a:rPr lang="en-US" dirty="0"/>
              <a:t>a reminder of the fire triangle (now referred to as the fire tetrahedron), in order to have a fire, you need:</a:t>
            </a:r>
          </a:p>
          <a:p>
            <a:pPr lvl="1"/>
            <a:r>
              <a:rPr lang="en-US" dirty="0" smtClean="0"/>
              <a:t>A </a:t>
            </a:r>
            <a:r>
              <a:rPr lang="en-US" dirty="0"/>
              <a:t>fuel source. </a:t>
            </a:r>
          </a:p>
          <a:p>
            <a:pPr lvl="1"/>
            <a:r>
              <a:rPr lang="en-US" dirty="0"/>
              <a:t>An oxygen source. </a:t>
            </a:r>
          </a:p>
          <a:p>
            <a:pPr lvl="1"/>
            <a:r>
              <a:rPr lang="en-US" dirty="0"/>
              <a:t>An ignition source. </a:t>
            </a:r>
          </a:p>
          <a:p>
            <a:pPr lvl="1"/>
            <a:r>
              <a:rPr lang="en-US" dirty="0"/>
              <a:t>A chemical reaction.</a:t>
            </a:r>
          </a:p>
          <a:p>
            <a:r>
              <a:rPr lang="en-US" dirty="0"/>
              <a:t>Oxidizers can supply the oxygen needed for the fire, whereas organic peroxides supply both the oxygen and the fuel source. Both oxidizers and organic peroxides may become shock sensitive when they dry out, are stored in sunlight, or due to contamination with other materials, particularly when contaminated with heavy metals. Most organic peroxides are also temperature sensitive.</a:t>
            </a:r>
          </a:p>
        </p:txBody>
      </p:sp>
    </p:spTree>
    <p:custDataLst>
      <p:tags r:id="rId1"/>
    </p:custDataLst>
    <p:extLst>
      <p:ext uri="{BB962C8B-B14F-4D97-AF65-F5344CB8AC3E}">
        <p14:creationId xmlns:p14="http://schemas.microsoft.com/office/powerpoint/2010/main" val="2199547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6"/>
            </a:solidFill>
          </a:ln>
          <a:effectLst>
            <a:outerShdw blurRad="50800" dist="38100" dir="2700000" algn="tl" rotWithShape="0">
              <a:prstClr val="black">
                <a:alpha val="40000"/>
              </a:prstClr>
            </a:outerShdw>
          </a:effectLst>
        </p:spPr>
        <p:txBody>
          <a:bodyPr/>
          <a:lstStyle/>
          <a:p>
            <a:r>
              <a:rPr lang="ro-RO" dirty="0" smtClean="0"/>
              <a:t>INFLUENCING RISKS</a:t>
            </a:r>
            <a:endParaRPr lang="en-US" dirty="0"/>
          </a:p>
        </p:txBody>
      </p:sp>
      <p:sp>
        <p:nvSpPr>
          <p:cNvPr id="3" name="Content Placeholder 2"/>
          <p:cNvSpPr>
            <a:spLocks noGrp="1"/>
          </p:cNvSpPr>
          <p:nvPr>
            <p:ph idx="1"/>
          </p:nvPr>
        </p:nvSpPr>
        <p:spPr/>
        <p:txBody>
          <a:bodyPr/>
          <a:lstStyle/>
          <a:p>
            <a:r>
              <a:rPr lang="ro-RO" dirty="0" smtClean="0"/>
              <a:t>The three Ho-Ho-Ho...:</a:t>
            </a:r>
          </a:p>
          <a:p>
            <a:pPr lvl="1"/>
            <a:r>
              <a:rPr lang="ro-RO" dirty="0" smtClean="0"/>
              <a:t>Ho</a:t>
            </a:r>
            <a:r>
              <a:rPr lang="en-US" dirty="0" smtClean="0"/>
              <a:t>w </a:t>
            </a:r>
            <a:r>
              <a:rPr lang="en-US" dirty="0"/>
              <a:t>much a person is exposed to a hazardous thing or condition,</a:t>
            </a:r>
          </a:p>
          <a:p>
            <a:pPr lvl="1"/>
            <a:r>
              <a:rPr lang="ro-RO" dirty="0" smtClean="0"/>
              <a:t>H</a:t>
            </a:r>
            <a:r>
              <a:rPr lang="en-US" dirty="0" smtClean="0"/>
              <a:t>ow </a:t>
            </a:r>
            <a:r>
              <a:rPr lang="en-US" dirty="0"/>
              <a:t>the person is exposed (e.g., breathing in a </a:t>
            </a:r>
            <a:r>
              <a:rPr lang="en-US" dirty="0" smtClean="0"/>
              <a:t>vapor, </a:t>
            </a:r>
            <a:r>
              <a:rPr lang="en-US" dirty="0"/>
              <a:t>skin contact), and</a:t>
            </a:r>
          </a:p>
          <a:p>
            <a:pPr lvl="1"/>
            <a:r>
              <a:rPr lang="ro-RO" dirty="0" smtClean="0"/>
              <a:t>H</a:t>
            </a:r>
            <a:r>
              <a:rPr lang="en-US" dirty="0" smtClean="0"/>
              <a:t>ow </a:t>
            </a:r>
            <a:r>
              <a:rPr lang="en-US" dirty="0"/>
              <a:t>severe are the effects under the conditions of exposure.</a:t>
            </a:r>
          </a:p>
          <a:p>
            <a:endParaRPr lang="en-US" dirty="0"/>
          </a:p>
        </p:txBody>
      </p:sp>
    </p:spTree>
    <p:custDataLst>
      <p:tags r:id="rId1"/>
    </p:custDataLst>
    <p:extLst>
      <p:ext uri="{BB962C8B-B14F-4D97-AF65-F5344CB8AC3E}">
        <p14:creationId xmlns:p14="http://schemas.microsoft.com/office/powerpoint/2010/main" val="44041908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55000" lnSpcReduction="20000"/>
          </a:bodyPr>
          <a:lstStyle/>
          <a:p>
            <a:r>
              <a:rPr lang="en-US" b="1" i="1" dirty="0"/>
              <a:t>Establishment of a Designated </a:t>
            </a:r>
            <a:r>
              <a:rPr lang="en-US" b="1" i="1" dirty="0" smtClean="0"/>
              <a:t>Area</a:t>
            </a:r>
            <a:r>
              <a:rPr lang="ro-RO" dirty="0" smtClean="0"/>
              <a:t>-</a:t>
            </a:r>
            <a:endParaRPr lang="en-US" dirty="0"/>
          </a:p>
          <a:p>
            <a:r>
              <a:rPr lang="en-US" dirty="0"/>
              <a:t>For work involving particularly hazardous substances, laboratories should establish a designated area where particularly hazardous substances can only be used. In some cases, a designated area could be an entire room out of a suite of rooms, or could mean one particular fume hood within a laboratory. The idea is to designate one area that everyone in the laboratory is aware of where the particularly hazardous substances can only be used.</a:t>
            </a:r>
          </a:p>
          <a:p>
            <a:r>
              <a:rPr lang="en-US" dirty="0" smtClean="0"/>
              <a:t>In </a:t>
            </a:r>
            <a:r>
              <a:rPr lang="en-US" dirty="0"/>
              <a:t>certain cases of establishing designated areas, </a:t>
            </a:r>
            <a:r>
              <a:rPr lang="en-US" dirty="0" smtClean="0"/>
              <a:t>laboratory </a:t>
            </a:r>
            <a:r>
              <a:rPr lang="en-US" dirty="0"/>
              <a:t>supervisors may want to restrict use of a particularly hazardous substance to a fume hood, glove box or other containment device. This information should be included as part of the laboratory’s SOPs and covered during in-lab training.</a:t>
            </a:r>
          </a:p>
          <a:p>
            <a:r>
              <a:rPr lang="en-US" dirty="0" smtClean="0"/>
              <a:t>Establishing </a:t>
            </a:r>
            <a:r>
              <a:rPr lang="en-US" dirty="0"/>
              <a:t>a designated area not only provides better employee protection, but can help minimize the area where potential contamination of particularly hazardous substances could occur. If a designated area is established, a sign should be hung up (on a fume hood for example) indicating the area is designated for use with particularly hazardous substances. Most designated areas will have special PPE requirements and/or special waste and spill cleanup procedures as well. These and other special precautions should be included within the lab’s SOPs.</a:t>
            </a:r>
          </a:p>
        </p:txBody>
      </p:sp>
    </p:spTree>
    <p:custDataLst>
      <p:tags r:id="rId1"/>
    </p:custDataLst>
    <p:extLst>
      <p:ext uri="{BB962C8B-B14F-4D97-AF65-F5344CB8AC3E}">
        <p14:creationId xmlns:p14="http://schemas.microsoft.com/office/powerpoint/2010/main" val="244221362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a:t>Safe Removal of Contaminated Materials and </a:t>
            </a:r>
            <a:r>
              <a:rPr lang="en-US" b="1" i="1" dirty="0" smtClean="0"/>
              <a:t>Waste</a:t>
            </a:r>
            <a:r>
              <a:rPr lang="ro-RO" dirty="0" smtClean="0"/>
              <a:t>-</a:t>
            </a:r>
            <a:r>
              <a:rPr lang="en-US" dirty="0" smtClean="0"/>
              <a:t>Some </a:t>
            </a:r>
            <a:r>
              <a:rPr lang="en-US" dirty="0"/>
              <a:t>particularly hazardous substances may require special procedures for safe disposal of both waste and/or contaminated materials. When in doubt, contact </a:t>
            </a:r>
            <a:r>
              <a:rPr lang="ro-RO" dirty="0" smtClean="0"/>
              <a:t>specialized teams </a:t>
            </a:r>
            <a:r>
              <a:rPr lang="en-US" dirty="0" smtClean="0"/>
              <a:t>to </a:t>
            </a:r>
            <a:r>
              <a:rPr lang="en-US" dirty="0"/>
              <a:t>determine proper disposal procedures. Once these disposal procedures have been identified, they should be included as part of the laboratory’s SOPs and everyone working in the lab should be trained on those procedures.</a:t>
            </a:r>
          </a:p>
        </p:txBody>
      </p:sp>
    </p:spTree>
    <p:custDataLst>
      <p:tags r:id="rId1"/>
    </p:custDataLst>
    <p:extLst>
      <p:ext uri="{BB962C8B-B14F-4D97-AF65-F5344CB8AC3E}">
        <p14:creationId xmlns:p14="http://schemas.microsoft.com/office/powerpoint/2010/main" val="147055989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85000" lnSpcReduction="10000"/>
          </a:bodyPr>
          <a:lstStyle/>
          <a:p>
            <a:r>
              <a:rPr lang="en-US" b="1" i="1" dirty="0"/>
              <a:t>Decontamination Procedures </a:t>
            </a:r>
            <a:r>
              <a:rPr lang="ro-RO" dirty="0" smtClean="0"/>
              <a:t>-</a:t>
            </a:r>
            <a:endParaRPr lang="en-US" dirty="0"/>
          </a:p>
          <a:p>
            <a:r>
              <a:rPr lang="en-US" dirty="0"/>
              <a:t>Some particularly hazardous substances may require special decontamination or deactivation procedures (such as </a:t>
            </a:r>
            <a:r>
              <a:rPr lang="en-US" dirty="0"/>
              <a:t>Diaminobenzidine</a:t>
            </a:r>
            <a:r>
              <a:rPr lang="en-US" dirty="0"/>
              <a:t> waste or </a:t>
            </a:r>
            <a:r>
              <a:rPr lang="en-US" dirty="0"/>
              <a:t>Ethidium</a:t>
            </a:r>
            <a:r>
              <a:rPr lang="en-US" dirty="0"/>
              <a:t> bromide) for safe handling. Review MSDSs and other reference materials when working with particularly hazardous substances to identify is special decontamination procedures are required. If they are required, then this information should be included in the laboratory’s SOPs and appropriate training needs to be provided to laboratory personnel who work with these chemicals.</a:t>
            </a:r>
          </a:p>
        </p:txBody>
      </p:sp>
    </p:spTree>
    <p:custDataLst>
      <p:tags r:id="rId1"/>
    </p:custDataLst>
    <p:extLst>
      <p:ext uri="{BB962C8B-B14F-4D97-AF65-F5344CB8AC3E}">
        <p14:creationId xmlns:p14="http://schemas.microsoft.com/office/powerpoint/2010/main" val="64687324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a:bodyPr>
          <a:lstStyle/>
          <a:p>
            <a:r>
              <a:rPr lang="en-US" sz="2400" b="1" i="1" dirty="0"/>
              <a:t>Decontamination Procedures </a:t>
            </a:r>
            <a:r>
              <a:rPr lang="ro-RO" sz="2400" dirty="0" smtClean="0"/>
              <a:t>– schema for decontamination</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156558"/>
            <a:ext cx="6876256" cy="3881324"/>
          </a:xfrm>
          <a:prstGeom prst="rect">
            <a:avLst/>
          </a:prstGeom>
        </p:spPr>
      </p:pic>
    </p:spTree>
    <p:custDataLst>
      <p:tags r:id="rId1"/>
    </p:custDataLst>
    <p:extLst>
      <p:ext uri="{BB962C8B-B14F-4D97-AF65-F5344CB8AC3E}">
        <p14:creationId xmlns:p14="http://schemas.microsoft.com/office/powerpoint/2010/main" val="374625569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a:bodyPr>
          <a:lstStyle/>
          <a:p>
            <a:r>
              <a:rPr lang="en-US" b="1" i="1" dirty="0"/>
              <a:t>Decontamination Procedures </a:t>
            </a:r>
            <a:r>
              <a:rPr lang="ro-RO" dirty="0" smtClean="0"/>
              <a:t>-examples</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348880"/>
            <a:ext cx="1905000" cy="19240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2996952"/>
            <a:ext cx="2533650" cy="18097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2448892"/>
            <a:ext cx="2647950" cy="1724025"/>
          </a:xfrm>
          <a:prstGeom prst="rect">
            <a:avLst/>
          </a:prstGeom>
        </p:spPr>
      </p:pic>
    </p:spTree>
    <p:custDataLst>
      <p:tags r:id="rId1"/>
    </p:custDataLst>
    <p:extLst>
      <p:ext uri="{BB962C8B-B14F-4D97-AF65-F5344CB8AC3E}">
        <p14:creationId xmlns:p14="http://schemas.microsoft.com/office/powerpoint/2010/main" val="6037987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ro-RO" dirty="0"/>
              <a:t>Psychosocial </a:t>
            </a:r>
            <a:r>
              <a:rPr lang="ro-RO" dirty="0" smtClean="0"/>
              <a:t>RISK FACTORS</a:t>
            </a:r>
            <a:r>
              <a:rPr lang="ro-RO" dirty="0"/>
              <a:t/>
            </a:r>
            <a:br>
              <a:rPr lang="ro-RO" dirty="0"/>
            </a:br>
            <a:endParaRPr lang="en-US" dirty="0"/>
          </a:p>
        </p:txBody>
      </p:sp>
      <p:sp>
        <p:nvSpPr>
          <p:cNvPr id="3" name="Text Placeholder 2"/>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373847787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RISK FACTORS-</a:t>
            </a:r>
            <a:r>
              <a:rPr lang="ro-RO" dirty="0"/>
              <a:t>Psychosocial</a:t>
            </a:r>
            <a:r>
              <a:rPr lang="ro-RO" b="1" dirty="0"/>
              <a:t> </a:t>
            </a:r>
            <a:br>
              <a:rPr lang="ro-RO" b="1"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Employers in most OECD countries have an obligation not only to protect the physical health of their employees but also the psychological health. Therefore as part of a risk management framework psychological or psychosocial hazards (risk factors) need to be identified and controlled for in the workplace. </a:t>
            </a:r>
            <a:r>
              <a:rPr lang="en-US" b="1" u="sng" dirty="0"/>
              <a:t>Psychosocial</a:t>
            </a:r>
            <a:r>
              <a:rPr lang="en-US" dirty="0"/>
              <a:t> </a:t>
            </a:r>
            <a:r>
              <a:rPr lang="ro-RO" dirty="0" smtClean="0"/>
              <a:t>risk factors</a:t>
            </a:r>
            <a:r>
              <a:rPr lang="en-US" dirty="0" smtClean="0"/>
              <a:t> </a:t>
            </a:r>
            <a:r>
              <a:rPr lang="en-US" dirty="0"/>
              <a:t>are related to the way work is designed, </a:t>
            </a:r>
            <a:r>
              <a:rPr lang="en-US" dirty="0" smtClean="0"/>
              <a:t>organized </a:t>
            </a:r>
            <a:r>
              <a:rPr lang="en-US" dirty="0"/>
              <a:t>and managed, as well as the economic and social contexts of work and are associated with psychiatric, psychological and/or physical injury or illness</a:t>
            </a:r>
            <a:r>
              <a:rPr lang="en-US" dirty="0" smtClean="0"/>
              <a:t>. </a:t>
            </a:r>
            <a:r>
              <a:rPr lang="en-US" dirty="0"/>
              <a:t>Linked to psychosocial risks are issues such as occupational stress and workplace violence which are recognized internationally as major challenges to occupational health and safety</a:t>
            </a:r>
            <a:r>
              <a:rPr lang="en-US" dirty="0" smtClean="0"/>
              <a:t>.</a:t>
            </a:r>
            <a:endParaRPr lang="en-US" dirty="0"/>
          </a:p>
        </p:txBody>
      </p:sp>
    </p:spTree>
    <p:custDataLst>
      <p:tags r:id="rId1"/>
    </p:custDataLst>
    <p:extLst>
      <p:ext uri="{BB962C8B-B14F-4D97-AF65-F5344CB8AC3E}">
        <p14:creationId xmlns:p14="http://schemas.microsoft.com/office/powerpoint/2010/main" val="389305157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RISK FACTORS-</a:t>
            </a:r>
            <a:r>
              <a:rPr lang="ro-RO" dirty="0"/>
              <a:t>Psychosocial</a:t>
            </a:r>
            <a:r>
              <a:rPr lang="ro-RO" b="1" dirty="0"/>
              <a:t> </a:t>
            </a:r>
            <a:br>
              <a:rPr lang="ro-RO" b="1"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According to a survey by the European Agency for Safety and Health at Work, the most important emerging psychosocial risks are:</a:t>
            </a:r>
          </a:p>
          <a:p>
            <a:endParaRPr lang="en-US" dirty="0"/>
          </a:p>
          <a:p>
            <a:r>
              <a:rPr lang="en-US" b="1" dirty="0"/>
              <a:t>Precarious work contracts</a:t>
            </a:r>
          </a:p>
          <a:p>
            <a:r>
              <a:rPr lang="en-US" b="1" dirty="0"/>
              <a:t>Increased worker vulnerability due to globalization</a:t>
            </a:r>
          </a:p>
          <a:p>
            <a:r>
              <a:rPr lang="en-US" b="1" dirty="0"/>
              <a:t>New forms of employment contracts</a:t>
            </a:r>
          </a:p>
          <a:p>
            <a:r>
              <a:rPr lang="en-US" b="1" dirty="0"/>
              <a:t>Feeling of job insecurity</a:t>
            </a:r>
          </a:p>
          <a:p>
            <a:r>
              <a:rPr lang="en-US" b="1" dirty="0"/>
              <a:t>Aging workforce</a:t>
            </a:r>
          </a:p>
          <a:p>
            <a:r>
              <a:rPr lang="en-US" b="1" dirty="0"/>
              <a:t>Long working hours</a:t>
            </a:r>
          </a:p>
          <a:p>
            <a:r>
              <a:rPr lang="en-US" b="1" dirty="0"/>
              <a:t>Work intensification</a:t>
            </a:r>
          </a:p>
          <a:p>
            <a:r>
              <a:rPr lang="en-US" b="1" dirty="0"/>
              <a:t>Lean production and outsourcing</a:t>
            </a:r>
          </a:p>
          <a:p>
            <a:r>
              <a:rPr lang="en-US" b="1" dirty="0"/>
              <a:t>High emotional demands</a:t>
            </a:r>
          </a:p>
          <a:p>
            <a:r>
              <a:rPr lang="en-US" b="1" dirty="0"/>
              <a:t>Poor work-life </a:t>
            </a:r>
            <a:r>
              <a:rPr lang="en-US" b="1" dirty="0" smtClean="0"/>
              <a:t>balance</a:t>
            </a:r>
            <a:r>
              <a:rPr lang="ro-RO" b="1" dirty="0" smtClean="0"/>
              <a:t>e</a:t>
            </a:r>
            <a:endParaRPr lang="en-US" b="1" dirty="0"/>
          </a:p>
        </p:txBody>
      </p:sp>
    </p:spTree>
    <p:custDataLst>
      <p:tags r:id="rId1"/>
    </p:custDataLst>
    <p:extLst>
      <p:ext uri="{BB962C8B-B14F-4D97-AF65-F5344CB8AC3E}">
        <p14:creationId xmlns:p14="http://schemas.microsoft.com/office/powerpoint/2010/main" val="76413491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5875">
            <a:solidFill>
              <a:schemeClr val="tx2">
                <a:lumMod val="60000"/>
                <a:lumOff val="40000"/>
              </a:schemeClr>
            </a:solidFill>
          </a:ln>
          <a:effectLst>
            <a:outerShdw blurRad="50800" dist="38100" dir="2700000" algn="tl" rotWithShape="0">
              <a:prstClr val="black">
                <a:alpha val="40000"/>
              </a:prstClr>
            </a:outerShdw>
          </a:effectLst>
        </p:spPr>
        <p:txBody>
          <a:bodyPr>
            <a:normAutofit fontScale="90000"/>
          </a:bodyPr>
          <a:lstStyle/>
          <a:p>
            <a:r>
              <a:rPr lang="ro-RO" dirty="0" smtClean="0"/>
              <a:t>RISK FACTORS-in Constructions</a:t>
            </a:r>
            <a:r>
              <a:rPr lang="ro-RO" b="1" dirty="0"/>
              <a:t> </a:t>
            </a:r>
            <a:br>
              <a:rPr lang="ro-RO" b="1"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Construction is one of the most dangerous occupations in the world, incurring more occupational fatalities than any other sector in both the United States and in the European Union</a:t>
            </a:r>
            <a:r>
              <a:rPr lang="en-US" dirty="0" smtClean="0"/>
              <a:t>. </a:t>
            </a:r>
            <a:r>
              <a:rPr lang="ro-RO" dirty="0" smtClean="0"/>
              <a:t>Construction workers are exposed to mechanical and electrical risk factors, could be exposed also to biological risk factors- as they are generally working outdoors and possibly to chemical risk factors due to all the cement dust, paints, etc.</a:t>
            </a:r>
            <a:r>
              <a:rPr lang="en-US" dirty="0" smtClean="0"/>
              <a:t>Falls </a:t>
            </a:r>
            <a:r>
              <a:rPr lang="en-US" dirty="0"/>
              <a:t>are one of the most common causes of fatal and non-fatal injuries among construction workers</a:t>
            </a:r>
            <a:r>
              <a:rPr lang="en-US" dirty="0" smtClean="0"/>
              <a:t>. </a:t>
            </a:r>
            <a:r>
              <a:rPr lang="en-US" dirty="0"/>
              <a:t>Proper safety equipment such as harnesses and guardrails and procedures such as securing ladders and inspecting scaffolding can curtail the risk of occupational injuries in the construction industry</a:t>
            </a:r>
            <a:r>
              <a:rPr lang="en-US" dirty="0" smtClean="0"/>
              <a:t>. </a:t>
            </a:r>
            <a:r>
              <a:rPr lang="en-US" dirty="0"/>
              <a:t>Due to the fact that accidents may have disastrous consequences for employees as well as organizations, it is of utmost importance to ensure health and safety of workers and compliance with </a:t>
            </a:r>
            <a:r>
              <a:rPr lang="ro-RO" dirty="0" smtClean="0"/>
              <a:t>national </a:t>
            </a:r>
            <a:r>
              <a:rPr lang="en-US" dirty="0" smtClean="0"/>
              <a:t> </a:t>
            </a:r>
            <a:r>
              <a:rPr lang="en-US" dirty="0"/>
              <a:t>construction </a:t>
            </a:r>
            <a:r>
              <a:rPr lang="en-US" dirty="0" smtClean="0"/>
              <a:t>requirements</a:t>
            </a:r>
            <a:r>
              <a:rPr lang="ro-RO" dirty="0" smtClean="0"/>
              <a:t>.</a:t>
            </a:r>
            <a:endParaRPr lang="en-US" dirty="0"/>
          </a:p>
        </p:txBody>
      </p:sp>
    </p:spTree>
    <p:custDataLst>
      <p:tags r:id="rId1"/>
    </p:custDataLst>
    <p:extLst>
      <p:ext uri="{BB962C8B-B14F-4D97-AF65-F5344CB8AC3E}">
        <p14:creationId xmlns:p14="http://schemas.microsoft.com/office/powerpoint/2010/main" val="44595971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5875">
            <a:solidFill>
              <a:schemeClr val="tx2">
                <a:lumMod val="60000"/>
                <a:lumOff val="40000"/>
              </a:schemeClr>
            </a:solidFill>
          </a:ln>
          <a:effectLst>
            <a:outerShdw blurRad="50800" dist="38100" dir="2700000" algn="tl" rotWithShape="0">
              <a:prstClr val="black">
                <a:alpha val="40000"/>
              </a:prstClr>
            </a:outerShdw>
          </a:effectLst>
        </p:spPr>
        <p:txBody>
          <a:bodyPr>
            <a:normAutofit fontScale="90000"/>
          </a:bodyPr>
          <a:lstStyle/>
          <a:p>
            <a:r>
              <a:rPr lang="ro-RO" dirty="0" smtClean="0"/>
              <a:t>RISK FACTORS-in Agriculture</a:t>
            </a:r>
            <a:r>
              <a:rPr lang="ro-RO" b="1" dirty="0"/>
              <a:t> </a:t>
            </a:r>
            <a:br>
              <a:rPr lang="ro-RO" b="1" dirty="0"/>
            </a:br>
            <a:endParaRPr lang="en-US" dirty="0"/>
          </a:p>
        </p:txBody>
      </p:sp>
      <p:sp>
        <p:nvSpPr>
          <p:cNvPr id="3" name="Content Placeholder 2"/>
          <p:cNvSpPr>
            <a:spLocks noGrp="1"/>
          </p:cNvSpPr>
          <p:nvPr>
            <p:ph idx="1"/>
          </p:nvPr>
        </p:nvSpPr>
        <p:spPr/>
        <p:txBody>
          <a:bodyPr>
            <a:normAutofit fontScale="47500" lnSpcReduction="20000"/>
          </a:bodyPr>
          <a:lstStyle/>
          <a:p>
            <a:r>
              <a:rPr lang="en-US" dirty="0"/>
              <a:t>Agriculture workers are often at risk of work-related injuries, lung disease, noise-induced hearing loss, skin disease, as well as certain cancers related to chemical use or prolonged sun exposure. </a:t>
            </a:r>
            <a:r>
              <a:rPr lang="ro-RO" dirty="0" smtClean="0"/>
              <a:t>Physical fatigue is one of the most common risk factors- considering the long hours spend outside doing hard work.</a:t>
            </a:r>
            <a:r>
              <a:rPr lang="en-US" dirty="0" smtClean="0"/>
              <a:t>On </a:t>
            </a:r>
            <a:r>
              <a:rPr lang="en-US" dirty="0"/>
              <a:t>industrialized farms, injuries frequently involve the use of agricultural machinery. The most common cause of fatal agricultural injuries in the United States is tractor rollovers, which can be prevented by the use of roll over protection structures which limit the risk of injury in case a tractor rolls over</a:t>
            </a:r>
            <a:r>
              <a:rPr lang="en-US" dirty="0" smtClean="0"/>
              <a:t>. </a:t>
            </a:r>
            <a:r>
              <a:rPr lang="en-US" dirty="0"/>
              <a:t>Pesticides and other chemicals used in farming can also be hazardous to worker health, and workers exposed to pesticides may experience illnesses or birth defects</a:t>
            </a:r>
            <a:r>
              <a:rPr lang="en-US" dirty="0" smtClean="0"/>
              <a:t>. </a:t>
            </a:r>
            <a:r>
              <a:rPr lang="en-US" dirty="0"/>
              <a:t>As an industry in which families, including children, commonly work alongside their families, agriculture is a common source of occupational injuries and illnesses among younger workers</a:t>
            </a:r>
            <a:r>
              <a:rPr lang="en-US" dirty="0" smtClean="0"/>
              <a:t>. </a:t>
            </a:r>
            <a:r>
              <a:rPr lang="en-US" dirty="0"/>
              <a:t>Common causes of fatal injuries among young farm worker include drowning, machinery and motor vehicle-related accidents</a:t>
            </a:r>
            <a:r>
              <a:rPr lang="en-US" dirty="0" smtClean="0"/>
              <a:t>.</a:t>
            </a:r>
            <a:endParaRPr lang="en-US" dirty="0"/>
          </a:p>
          <a:p>
            <a:r>
              <a:rPr lang="ro-RO" dirty="0" smtClean="0"/>
              <a:t>Studies done in 2010</a:t>
            </a:r>
            <a:r>
              <a:rPr lang="en-US" dirty="0" smtClean="0"/>
              <a:t> </a:t>
            </a:r>
            <a:r>
              <a:rPr lang="en-US" dirty="0"/>
              <a:t>found elevated prevalence rates of several occupational exposures in the agriculture, forestry, and fishing sector which may negatively impact health. These workers often worked long hours. The prevalence rate of working more than 48 hours a week among workers employed in these industries was 37%, and 24% worked more than 60 hours a week. Of all workers in these industries, 85% frequently worked outdoors compared to 25% of all U.S. workers. </a:t>
            </a:r>
          </a:p>
        </p:txBody>
      </p:sp>
    </p:spTree>
    <p:custDataLst>
      <p:tags r:id="rId1"/>
    </p:custDataLst>
    <p:extLst>
      <p:ext uri="{BB962C8B-B14F-4D97-AF65-F5344CB8AC3E}">
        <p14:creationId xmlns:p14="http://schemas.microsoft.com/office/powerpoint/2010/main" val="1955627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22225" cmpd="sng">
            <a:solidFill>
              <a:schemeClr val="accent6"/>
            </a:solidFill>
          </a:ln>
          <a:effectLst>
            <a:outerShdw blurRad="50800" dist="38100" dir="2700000" algn="tl" rotWithShape="0">
              <a:prstClr val="black">
                <a:alpha val="40000"/>
              </a:prstClr>
            </a:outerShdw>
          </a:effectLst>
        </p:spPr>
        <p:txBody>
          <a:bodyPr/>
          <a:lstStyle/>
          <a:p>
            <a:r>
              <a:rPr lang="ro-RO" dirty="0" smtClean="0"/>
              <a:t>RISK FACTORS</a:t>
            </a:r>
            <a:endParaRPr lang="en-US" dirty="0"/>
          </a:p>
        </p:txBody>
      </p:sp>
      <p:sp>
        <p:nvSpPr>
          <p:cNvPr id="6" name="Content Placeholder 5"/>
          <p:cNvSpPr>
            <a:spLocks noGrp="1"/>
          </p:cNvSpPr>
          <p:nvPr>
            <p:ph idx="1"/>
          </p:nvPr>
        </p:nvSpPr>
        <p:spPr/>
        <p:txBody>
          <a:bodyPr/>
          <a:lstStyle/>
          <a:p>
            <a:endParaRPr lang="en-US" dirty="0"/>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395536" y="1916832"/>
            <a:ext cx="1971723" cy="4211960"/>
          </a:xfrm>
          <a:prstGeom prst="rect">
            <a:avLst/>
          </a:prstGeom>
          <a:effectLst>
            <a:outerShdw blurRad="50800" dist="38100" dir="2700000" algn="tl">
              <a:prstClr val="black">
                <a:alpha val="40000"/>
              </a:prstClr>
            </a:outerShdw>
          </a:effectLst>
        </p:spPr>
      </p:pic>
      <p:sp>
        <p:nvSpPr>
          <p:cNvPr id="7" name="TextBox 6"/>
          <p:cNvSpPr txBox="1"/>
          <p:nvPr/>
        </p:nvSpPr>
        <p:spPr>
          <a:xfrm>
            <a:off x="1043608" y="3429000"/>
            <a:ext cx="184731" cy="369332"/>
          </a:xfrm>
          <a:prstGeom prst="rect">
            <a:avLst/>
          </a:prstGeom>
          <a:noFill/>
        </p:spPr>
        <p:txBody>
          <a:bodyPr wrap="none" rtlCol="0">
            <a:spAutoFit/>
          </a:bodyPr>
          <a:lstStyle/>
          <a:p>
            <a:endParaRPr lang="en-US" dirty="0"/>
          </a:p>
        </p:txBody>
      </p:sp>
      <p:sp>
        <p:nvSpPr>
          <p:cNvPr id="8" name="TextBox 7"/>
          <p:cNvSpPr txBox="1"/>
          <p:nvPr/>
        </p:nvSpPr>
        <p:spPr>
          <a:xfrm>
            <a:off x="2699792" y="2420888"/>
            <a:ext cx="5328592" cy="3693319"/>
          </a:xfrm>
          <a:prstGeom prst="rect">
            <a:avLst/>
          </a:prstGeom>
          <a:noFill/>
        </p:spPr>
        <p:txBody>
          <a:bodyPr wrap="square" rtlCol="0">
            <a:spAutoFit/>
          </a:bodyPr>
          <a:lstStyle/>
          <a:p>
            <a:r>
              <a:rPr lang="ro-RO" b="1" u="sng" dirty="0" smtClean="0"/>
              <a:t>RISK FACTORS </a:t>
            </a:r>
            <a:r>
              <a:rPr lang="ro-RO" u="sng" dirty="0" smtClean="0"/>
              <a:t>are attributes associated with a specific risk. </a:t>
            </a:r>
          </a:p>
          <a:p>
            <a:r>
              <a:rPr lang="ro-RO" dirty="0" smtClean="0"/>
              <a:t>Generally a risk factor shows:</a:t>
            </a:r>
          </a:p>
          <a:p>
            <a:endParaRPr lang="ro-RO" dirty="0" smtClean="0"/>
          </a:p>
          <a:p>
            <a:r>
              <a:rPr lang="ro-RO" b="1" dirty="0" smtClean="0"/>
              <a:t>-the way in which risk is being produced, its main elements and outcomes;</a:t>
            </a:r>
          </a:p>
          <a:p>
            <a:r>
              <a:rPr lang="ro-RO" b="1" dirty="0" smtClean="0"/>
              <a:t>-the way in which the risk is acting upon the human body, determining accidents or occupational diseases;</a:t>
            </a:r>
          </a:p>
          <a:p>
            <a:r>
              <a:rPr lang="ro-RO" b="1" dirty="0" smtClean="0"/>
              <a:t>-the consequences of the specific risk upon the human body;</a:t>
            </a:r>
          </a:p>
          <a:p>
            <a:endParaRPr lang="ro-RO" dirty="0" smtClean="0"/>
          </a:p>
          <a:p>
            <a:r>
              <a:rPr lang="ro-RO" b="1" i="1" dirty="0" smtClean="0"/>
              <a:t>As it can be seen- these factors are descriptive and specific to each risk. </a:t>
            </a:r>
            <a:endParaRPr lang="en-US" b="1" i="1" dirty="0"/>
          </a:p>
        </p:txBody>
      </p:sp>
    </p:spTree>
    <p:custDataLst>
      <p:tags r:id="rId1"/>
    </p:custDataLst>
    <p:extLst>
      <p:ext uri="{BB962C8B-B14F-4D97-AF65-F5344CB8AC3E}">
        <p14:creationId xmlns:p14="http://schemas.microsoft.com/office/powerpoint/2010/main" val="402535186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5875">
            <a:solidFill>
              <a:schemeClr val="tx2">
                <a:lumMod val="60000"/>
                <a:lumOff val="40000"/>
              </a:schemeClr>
            </a:solidFill>
          </a:ln>
          <a:effectLst>
            <a:outerShdw blurRad="50800" dist="38100" dir="2700000" algn="tl" rotWithShape="0">
              <a:prstClr val="black">
                <a:alpha val="40000"/>
              </a:prstClr>
            </a:outerShdw>
          </a:effectLst>
        </p:spPr>
        <p:txBody>
          <a:bodyPr>
            <a:normAutofit fontScale="90000"/>
          </a:bodyPr>
          <a:lstStyle/>
          <a:p>
            <a:r>
              <a:rPr lang="ro-RO" dirty="0" smtClean="0"/>
              <a:t>RISK FACTORS-in Extractive Industries</a:t>
            </a:r>
            <a:r>
              <a:rPr lang="ro-RO" b="1" dirty="0"/>
              <a:t> </a:t>
            </a:r>
            <a:br>
              <a:rPr lang="ro-RO" b="1" dirty="0"/>
            </a:br>
            <a:endParaRPr lang="en-US" dirty="0"/>
          </a:p>
        </p:txBody>
      </p:sp>
      <p:sp>
        <p:nvSpPr>
          <p:cNvPr id="3" name="Content Placeholder 2"/>
          <p:cNvSpPr>
            <a:spLocks noGrp="1"/>
          </p:cNvSpPr>
          <p:nvPr>
            <p:ph idx="1"/>
          </p:nvPr>
        </p:nvSpPr>
        <p:spPr/>
        <p:txBody>
          <a:bodyPr>
            <a:normAutofit fontScale="70000" lnSpcReduction="20000"/>
          </a:bodyPr>
          <a:lstStyle/>
          <a:p>
            <a:r>
              <a:rPr lang="ro-RO" dirty="0" smtClean="0"/>
              <a:t>W</a:t>
            </a:r>
            <a:r>
              <a:rPr lang="en-US" dirty="0" smtClean="0"/>
              <a:t>orkers</a:t>
            </a:r>
            <a:r>
              <a:rPr lang="en-US" dirty="0" smtClean="0"/>
              <a:t> </a:t>
            </a:r>
            <a:r>
              <a:rPr lang="en-US" dirty="0"/>
              <a:t>employed in mining and oil &amp; gas extraction industries had high prevalence rates of exposure to potentially harmful work organization characteristics and hazardous </a:t>
            </a:r>
            <a:r>
              <a:rPr lang="en-US" dirty="0" smtClean="0"/>
              <a:t>chemicals.</a:t>
            </a:r>
            <a:r>
              <a:rPr lang="ro-RO" dirty="0" smtClean="0"/>
              <a:t>They are also exposed to dust and micro-particles derived from their specific work- gaining specific occupational diseases.</a:t>
            </a:r>
            <a:r>
              <a:rPr lang="en-US" dirty="0" smtClean="0"/>
              <a:t> </a:t>
            </a:r>
            <a:r>
              <a:rPr lang="en-US" dirty="0"/>
              <a:t>Many of these workers worked long hours: 50% worked more than 48 hours a week and 25% worked more than 60 hours a week in 2010. Additionally, 42% worked non-standard shifts (not a regular day shift). These workers also had high prevalence of exposure to physical/chemical hazards. In 2010, 39% had frequent skin contact with chemicals. Among nonsmoking workers, 28% of those in mining and oil and gas extraction industries had frequent exposure to secondhand smoke at work. About two-thirds were frequently exposed to vapors, gas, dust, or fumes at work</a:t>
            </a:r>
            <a:r>
              <a:rPr lang="en-US" dirty="0" smtClean="0"/>
              <a:t>.</a:t>
            </a:r>
            <a:endParaRPr lang="en-US" dirty="0"/>
          </a:p>
        </p:txBody>
      </p:sp>
    </p:spTree>
    <p:custDataLst>
      <p:tags r:id="rId1"/>
    </p:custDataLst>
    <p:extLst>
      <p:ext uri="{BB962C8B-B14F-4D97-AF65-F5344CB8AC3E}">
        <p14:creationId xmlns:p14="http://schemas.microsoft.com/office/powerpoint/2010/main" val="350252257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5875">
            <a:solidFill>
              <a:schemeClr val="tx2">
                <a:lumMod val="60000"/>
                <a:lumOff val="40000"/>
              </a:schemeClr>
            </a:solidFill>
          </a:ln>
          <a:effectLst>
            <a:outerShdw blurRad="50800" dist="38100" dir="2700000" algn="tl" rotWithShape="0">
              <a:prstClr val="black">
                <a:alpha val="40000"/>
              </a:prstClr>
            </a:outerShdw>
          </a:effectLst>
        </p:spPr>
        <p:txBody>
          <a:bodyPr>
            <a:normAutofit fontScale="90000"/>
          </a:bodyPr>
          <a:lstStyle/>
          <a:p>
            <a:r>
              <a:rPr lang="ro-RO" dirty="0" smtClean="0"/>
              <a:t>RISK FACTORS-in the Services</a:t>
            </a:r>
            <a:r>
              <a:rPr lang="ro-RO" b="1" dirty="0"/>
              <a:t> </a:t>
            </a:r>
            <a:br>
              <a:rPr lang="ro-RO" b="1" dirty="0"/>
            </a:br>
            <a:endParaRPr lang="en-US" dirty="0"/>
          </a:p>
        </p:txBody>
      </p:sp>
      <p:sp>
        <p:nvSpPr>
          <p:cNvPr id="3" name="Content Placeholder 2"/>
          <p:cNvSpPr>
            <a:spLocks noGrp="1"/>
          </p:cNvSpPr>
          <p:nvPr>
            <p:ph idx="1"/>
          </p:nvPr>
        </p:nvSpPr>
        <p:spPr/>
        <p:txBody>
          <a:bodyPr>
            <a:normAutofit fontScale="55000" lnSpcReduction="20000"/>
          </a:bodyPr>
          <a:lstStyle/>
          <a:p>
            <a:r>
              <a:rPr lang="en-US" dirty="0"/>
              <a:t>As the number of service sector jobs has risen in developed countries, more and more jobs have become sedentary, presenting a different array of health problems than those associated with manufacturing and the primary sector. Contemporary problems such as the growing rate of obesity and issues relating to occupational stress, workplace bullying, and overwork in many countries have further complicated the interaction between work and health</a:t>
            </a:r>
            <a:r>
              <a:rPr lang="en-US" dirty="0" smtClean="0"/>
              <a:t>.</a:t>
            </a:r>
            <a:endParaRPr lang="ro-RO" dirty="0" smtClean="0"/>
          </a:p>
          <a:p>
            <a:r>
              <a:rPr lang="ro-RO" dirty="0" smtClean="0"/>
              <a:t>The employees in the service sector are exposed to mechanical and chemical hazards. They could be also exposed to chemical hazards if they are working in activity such clothes cleaning, indoor cleaning, insulating, etc.</a:t>
            </a:r>
            <a:endParaRPr lang="en-US" dirty="0"/>
          </a:p>
          <a:p>
            <a:r>
              <a:rPr lang="en-US" dirty="0" smtClean="0"/>
              <a:t>According </a:t>
            </a:r>
            <a:r>
              <a:rPr lang="en-US" dirty="0"/>
              <a:t>to data from the 2010 NHIS-OHS, hazardous physical/chemical exposures in the service sector were lower than national averages. On the other hand, potentially harmful work organization characteristics and psychosocial workplace exposures were relatively common in this sector. Among all workers in the service industry, 30% experienced job insecurity in 2010, 27% worked non-standard shifts (not a regular day shift), 21% had non-standard work arrangements (were not regular permanent employees)</a:t>
            </a:r>
          </a:p>
        </p:txBody>
      </p:sp>
    </p:spTree>
    <p:custDataLst>
      <p:tags r:id="rId1"/>
    </p:custDataLst>
    <p:extLst>
      <p:ext uri="{BB962C8B-B14F-4D97-AF65-F5344CB8AC3E}">
        <p14:creationId xmlns:p14="http://schemas.microsoft.com/office/powerpoint/2010/main" val="248581010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5875">
            <a:solidFill>
              <a:schemeClr val="tx2">
                <a:lumMod val="60000"/>
                <a:lumOff val="40000"/>
              </a:schemeClr>
            </a:solidFill>
          </a:ln>
          <a:effectLst>
            <a:outerShdw blurRad="50800" dist="38100" dir="2700000" algn="tl" rotWithShape="0">
              <a:prstClr val="black">
                <a:alpha val="40000"/>
              </a:prstClr>
            </a:outerShdw>
          </a:effectLst>
        </p:spPr>
        <p:txBody>
          <a:bodyPr>
            <a:normAutofit fontScale="90000"/>
          </a:bodyPr>
          <a:lstStyle/>
          <a:p>
            <a:r>
              <a:rPr lang="ro-RO" dirty="0" smtClean="0"/>
              <a:t>RISK FACTORS-in Healthcare</a:t>
            </a:r>
            <a:r>
              <a:rPr lang="ro-RO" b="1" dirty="0"/>
              <a:t> </a:t>
            </a:r>
            <a:br>
              <a:rPr lang="ro-RO" b="1"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a:t>Healthcare workers are exposed to many hazards that can adversely affect their health and well-being. Long hours, changing shifts, physically demanding tasks, violence, and exposures to infectious diseases and harmful chemicals are examples of hazards that put these workers at risk for illness and injury.</a:t>
            </a:r>
          </a:p>
          <a:p>
            <a:endParaRPr lang="en-US" dirty="0"/>
          </a:p>
          <a:p>
            <a:r>
              <a:rPr lang="en-US" dirty="0" smtClean="0"/>
              <a:t>U.S</a:t>
            </a:r>
            <a:r>
              <a:rPr lang="en-US" dirty="0"/>
              <a:t>. hospitals recorded 253,700 work-related injuries and illnesses in 2011, which is 6.8 work-related injuries and illnesses for every 100 full-time employees</a:t>
            </a:r>
            <a:r>
              <a:rPr lang="en-US" dirty="0" smtClean="0"/>
              <a:t>. </a:t>
            </a:r>
            <a:r>
              <a:rPr lang="en-US" dirty="0"/>
              <a:t>The injury and illness rate in hospitals is higher than the rates in construction and manufacturing – two industries that are traditionally thought to be relatively hazardous.</a:t>
            </a:r>
          </a:p>
          <a:p>
            <a:endParaRPr lang="en-US" dirty="0"/>
          </a:p>
          <a:p>
            <a:r>
              <a:rPr lang="en-US" dirty="0" smtClean="0"/>
              <a:t>OHSN </a:t>
            </a:r>
            <a:r>
              <a:rPr lang="en-US" dirty="0"/>
              <a:t>modules currently focus on three high risk and preventable events that can lead to injuries or musculoskeletal disorders among healthcare personnel: musculoskeletal injuries from patient handling activities; slips, trips, and falls; and workplace violence. </a:t>
            </a:r>
          </a:p>
        </p:txBody>
      </p:sp>
    </p:spTree>
    <p:custDataLst>
      <p:tags r:id="rId1"/>
    </p:custDataLst>
    <p:extLst>
      <p:ext uri="{BB962C8B-B14F-4D97-AF65-F5344CB8AC3E}">
        <p14:creationId xmlns:p14="http://schemas.microsoft.com/office/powerpoint/2010/main" val="150767020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CONCLUSIONS</a:t>
            </a:r>
            <a:endParaRPr lang="en-GB" dirty="0"/>
          </a:p>
        </p:txBody>
      </p:sp>
      <p:sp>
        <p:nvSpPr>
          <p:cNvPr id="3" name="Content Placeholder 2"/>
          <p:cNvSpPr>
            <a:spLocks noGrp="1"/>
          </p:cNvSpPr>
          <p:nvPr>
            <p:ph idx="1"/>
          </p:nvPr>
        </p:nvSpPr>
        <p:spPr/>
        <p:txBody>
          <a:bodyPr/>
          <a:lstStyle/>
          <a:p>
            <a:r>
              <a:rPr lang="ro-RO" dirty="0" smtClean="0"/>
              <a:t>Risk factors must be:</a:t>
            </a:r>
          </a:p>
          <a:p>
            <a:pPr lvl="2"/>
            <a:r>
              <a:rPr lang="ro-RO" dirty="0" smtClean="0"/>
              <a:t>1.</a:t>
            </a:r>
            <a:r>
              <a:rPr lang="ro-RO" b="1" u="sng" dirty="0" smtClean="0"/>
              <a:t>known</a:t>
            </a:r>
            <a:r>
              <a:rPr lang="ro-RO" dirty="0" smtClean="0"/>
              <a:t>. An unknown risk factor could lead to a massive accident that has no way to be stopped or mitigated; So, the first thing in the prevention of risk at workplace would be the identification of risk factors at the  workplace;</a:t>
            </a:r>
            <a:endParaRPr lang="en-GB" dirty="0"/>
          </a:p>
        </p:txBody>
      </p:sp>
      <p:pic>
        <p:nvPicPr>
          <p:cNvPr id="4" name="Picture 3"/>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5408" y="2151906"/>
            <a:ext cx="1748790" cy="4572000"/>
          </a:xfrm>
          <a:prstGeom prst="rect">
            <a:avLst/>
          </a:prstGeom>
          <a:effectLst>
            <a:outerShdw blurRad="50800" dist="38100" dir="2700000" algn="tl">
              <a:prstClr val="black">
                <a:alpha val="40000"/>
              </a:prstClr>
            </a:outerShdw>
          </a:effectLst>
        </p:spPr>
      </p:pic>
    </p:spTree>
    <p:custDataLst>
      <p:tags r:id="rId1"/>
    </p:custDataLst>
    <p:extLst>
      <p:ext uri="{BB962C8B-B14F-4D97-AF65-F5344CB8AC3E}">
        <p14:creationId xmlns:p14="http://schemas.microsoft.com/office/powerpoint/2010/main" val="105995679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CONCLUSIONS</a:t>
            </a:r>
            <a:endParaRPr lang="en-GB" dirty="0"/>
          </a:p>
        </p:txBody>
      </p:sp>
      <p:sp>
        <p:nvSpPr>
          <p:cNvPr id="3" name="Content Placeholder 2"/>
          <p:cNvSpPr>
            <a:spLocks noGrp="1"/>
          </p:cNvSpPr>
          <p:nvPr>
            <p:ph idx="1"/>
          </p:nvPr>
        </p:nvSpPr>
        <p:spPr/>
        <p:txBody>
          <a:bodyPr/>
          <a:lstStyle/>
          <a:p>
            <a:r>
              <a:rPr lang="ro-RO" dirty="0" smtClean="0"/>
              <a:t>Risk factors must be:</a:t>
            </a:r>
          </a:p>
          <a:p>
            <a:pPr lvl="2"/>
            <a:r>
              <a:rPr lang="ro-RO" dirty="0" smtClean="0"/>
              <a:t>2.</a:t>
            </a:r>
            <a:r>
              <a:rPr lang="ro-RO" b="1" u="sng" dirty="0" smtClean="0"/>
              <a:t>understood in the activity context</a:t>
            </a:r>
            <a:r>
              <a:rPr lang="ro-RO" dirty="0" smtClean="0"/>
              <a:t>. You could be exposed to an earthquake risk- if you are living in such an area- but there are more important risk factors at the workplace. The auditor should evaluate:</a:t>
            </a:r>
          </a:p>
          <a:p>
            <a:pPr lvl="3"/>
            <a:r>
              <a:rPr lang="ro-RO" dirty="0" smtClean="0"/>
              <a:t>The possible effect of the risk factors upon significant material assets at the workplace- that is showing us the loss aspect of risk;</a:t>
            </a:r>
          </a:p>
          <a:p>
            <a:pPr lvl="3"/>
            <a:r>
              <a:rPr lang="ro-RO" dirty="0" smtClean="0"/>
              <a:t>The possible effect of risk factors upon persons (employees and other staff) at the workplace- that gives incidents and occupational accidents;</a:t>
            </a:r>
            <a:endParaRPr lang="en-GB" dirty="0"/>
          </a:p>
        </p:txBody>
      </p:sp>
      <p:pic>
        <p:nvPicPr>
          <p:cNvPr id="4" name="Picture 3"/>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5408" y="2151906"/>
            <a:ext cx="1748790" cy="4572000"/>
          </a:xfrm>
          <a:prstGeom prst="rect">
            <a:avLst/>
          </a:prstGeom>
          <a:effectLst>
            <a:outerShdw blurRad="50800" dist="38100" dir="2700000" algn="tl">
              <a:prstClr val="black">
                <a:alpha val="40000"/>
              </a:prstClr>
            </a:outerShdw>
          </a:effectLst>
        </p:spPr>
      </p:pic>
    </p:spTree>
    <p:custDataLst>
      <p:tags r:id="rId1"/>
    </p:custDataLst>
    <p:extLst>
      <p:ext uri="{BB962C8B-B14F-4D97-AF65-F5344CB8AC3E}">
        <p14:creationId xmlns:p14="http://schemas.microsoft.com/office/powerpoint/2010/main" val="342812397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CONCLUSIONS</a:t>
            </a:r>
            <a:endParaRPr lang="en-GB" dirty="0"/>
          </a:p>
        </p:txBody>
      </p:sp>
      <p:sp>
        <p:nvSpPr>
          <p:cNvPr id="3" name="Content Placeholder 2"/>
          <p:cNvSpPr>
            <a:spLocks noGrp="1"/>
          </p:cNvSpPr>
          <p:nvPr>
            <p:ph idx="1"/>
          </p:nvPr>
        </p:nvSpPr>
        <p:spPr/>
        <p:txBody>
          <a:bodyPr/>
          <a:lstStyle/>
          <a:p>
            <a:r>
              <a:rPr lang="ro-RO" dirty="0" smtClean="0"/>
              <a:t>Risk factors must be:</a:t>
            </a:r>
          </a:p>
          <a:p>
            <a:pPr lvl="2"/>
            <a:r>
              <a:rPr lang="ro-RO" dirty="0" smtClean="0"/>
              <a:t>3. </a:t>
            </a:r>
            <a:r>
              <a:rPr lang="ro-RO" b="1" u="sng" dirty="0" smtClean="0"/>
              <a:t>given quantification measures </a:t>
            </a:r>
            <a:r>
              <a:rPr lang="ro-RO" dirty="0" smtClean="0"/>
              <a:t>using the experience of the auditor and also statistical data. Probability of apparition of a specific risk factor should be correlated with specific historic data from the workplace- as there are never two identical workplaces. In evaluating the gravity of a specific risk factor, beyond the experience statistical data is usable. Exposure to risk should be evaluated properly. </a:t>
            </a:r>
            <a:endParaRPr lang="en-GB" dirty="0"/>
          </a:p>
        </p:txBody>
      </p:sp>
      <p:pic>
        <p:nvPicPr>
          <p:cNvPr id="4" name="Picture 3"/>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5408" y="2151906"/>
            <a:ext cx="1748790" cy="4572000"/>
          </a:xfrm>
          <a:prstGeom prst="rect">
            <a:avLst/>
          </a:prstGeom>
          <a:effectLst>
            <a:outerShdw blurRad="50800" dist="38100" dir="2700000" algn="tl">
              <a:prstClr val="black">
                <a:alpha val="40000"/>
              </a:prstClr>
            </a:outerShdw>
          </a:effectLst>
        </p:spPr>
      </p:pic>
    </p:spTree>
    <p:custDataLst>
      <p:tags r:id="rId1"/>
    </p:custDataLst>
    <p:extLst>
      <p:ext uri="{BB962C8B-B14F-4D97-AF65-F5344CB8AC3E}">
        <p14:creationId xmlns:p14="http://schemas.microsoft.com/office/powerpoint/2010/main" val="401206577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CONCLUSIONS</a:t>
            </a:r>
            <a:endParaRPr lang="en-GB" dirty="0"/>
          </a:p>
        </p:txBody>
      </p:sp>
      <p:sp>
        <p:nvSpPr>
          <p:cNvPr id="3" name="Content Placeholder 2"/>
          <p:cNvSpPr>
            <a:spLocks noGrp="1"/>
          </p:cNvSpPr>
          <p:nvPr>
            <p:ph idx="1"/>
          </p:nvPr>
        </p:nvSpPr>
        <p:spPr/>
        <p:txBody>
          <a:bodyPr/>
          <a:lstStyle/>
          <a:p>
            <a:r>
              <a:rPr lang="ro-RO" dirty="0" smtClean="0"/>
              <a:t>Risk factors must be:</a:t>
            </a:r>
          </a:p>
          <a:p>
            <a:pPr lvl="2"/>
            <a:r>
              <a:rPr lang="ro-RO" dirty="0" smtClean="0"/>
              <a:t>4. </a:t>
            </a:r>
            <a:r>
              <a:rPr lang="ro-RO" b="1" u="sng" dirty="0" smtClean="0"/>
              <a:t>seen in a joint action</a:t>
            </a:r>
            <a:r>
              <a:rPr lang="ro-RO" dirty="0" smtClean="0"/>
              <a:t>. There are few cases in which there is only one risk factor acting. Scenarios involving joint action of risk could be developed and used in order to assure a proper prevention- when this is feasible. On the other part, in most  enterprises – the most significant risk factors are treated at first. </a:t>
            </a:r>
            <a:endParaRPr lang="en-GB" dirty="0"/>
          </a:p>
        </p:txBody>
      </p:sp>
      <p:pic>
        <p:nvPicPr>
          <p:cNvPr id="4" name="Picture 3"/>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5408" y="2151906"/>
            <a:ext cx="1748790" cy="4572000"/>
          </a:xfrm>
          <a:prstGeom prst="rect">
            <a:avLst/>
          </a:prstGeom>
          <a:effectLst>
            <a:outerShdw blurRad="50800" dist="38100" dir="2700000" algn="tl">
              <a:prstClr val="black">
                <a:alpha val="40000"/>
              </a:prstClr>
            </a:outerShdw>
          </a:effectLst>
        </p:spPr>
      </p:pic>
    </p:spTree>
    <p:custDataLst>
      <p:tags r:id="rId1"/>
    </p:custDataLst>
    <p:extLst>
      <p:ext uri="{BB962C8B-B14F-4D97-AF65-F5344CB8AC3E}">
        <p14:creationId xmlns:p14="http://schemas.microsoft.com/office/powerpoint/2010/main" val="379528439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CONCLUSIONS</a:t>
            </a:r>
            <a:endParaRPr lang="en-GB" dirty="0"/>
          </a:p>
        </p:txBody>
      </p:sp>
      <p:sp>
        <p:nvSpPr>
          <p:cNvPr id="3" name="Content Placeholder 2"/>
          <p:cNvSpPr>
            <a:spLocks noGrp="1"/>
          </p:cNvSpPr>
          <p:nvPr>
            <p:ph idx="1"/>
          </p:nvPr>
        </p:nvSpPr>
        <p:spPr/>
        <p:txBody>
          <a:bodyPr/>
          <a:lstStyle/>
          <a:p>
            <a:pPr lvl="2"/>
            <a:r>
              <a:rPr lang="ro-RO" dirty="0" smtClean="0"/>
              <a:t>It is better to take care now. Even if the identified risk factors are not extremely dangerous now,  prevention is needed in order to assure a safe workplace on mid and long term. </a:t>
            </a:r>
          </a:p>
          <a:p>
            <a:pPr lvl="2"/>
            <a:r>
              <a:rPr lang="ro-RO" dirty="0" smtClean="0"/>
              <a:t>Employees should be informed about the risk factors at the workplace, without making them scarry. A safety enterprise has everywhere risk reduced beyond the ALARP level. </a:t>
            </a:r>
          </a:p>
          <a:p>
            <a:pPr lvl="2"/>
            <a:r>
              <a:rPr lang="ro-RO" dirty="0" smtClean="0"/>
              <a:t>Employees should be trained concerning the existing and also the new and emergent risk factors. </a:t>
            </a:r>
          </a:p>
          <a:p>
            <a:pPr marL="914400" lvl="2" indent="0">
              <a:buNone/>
            </a:pPr>
            <a:r>
              <a:rPr lang="ro-RO" dirty="0"/>
              <a:t>	</a:t>
            </a:r>
            <a:endParaRPr lang="en-GB" dirty="0"/>
          </a:p>
        </p:txBody>
      </p:sp>
      <p:pic>
        <p:nvPicPr>
          <p:cNvPr id="4" name="Picture 3"/>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5408" y="2151906"/>
            <a:ext cx="1748790" cy="4572000"/>
          </a:xfrm>
          <a:prstGeom prst="rect">
            <a:avLst/>
          </a:prstGeom>
          <a:effectLst>
            <a:outerShdw blurRad="50800" dist="38100" dir="2700000" algn="tl">
              <a:prstClr val="black">
                <a:alpha val="40000"/>
              </a:prstClr>
            </a:outerShdw>
          </a:effectLst>
        </p:spPr>
      </p:pic>
    </p:spTree>
    <p:custDataLst>
      <p:tags r:id="rId1"/>
    </p:custDataLst>
    <p:extLst>
      <p:ext uri="{BB962C8B-B14F-4D97-AF65-F5344CB8AC3E}">
        <p14:creationId xmlns:p14="http://schemas.microsoft.com/office/powerpoint/2010/main" val="164949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cmpd="sng">
            <a:solidFill>
              <a:schemeClr val="accent6"/>
            </a:solidFill>
          </a:ln>
          <a:effectLst>
            <a:outerShdw blurRad="50800" dist="38100" dir="2700000" algn="tl" rotWithShape="0">
              <a:prstClr val="black">
                <a:alpha val="40000"/>
              </a:prstClr>
            </a:outerShdw>
          </a:effectLst>
        </p:spPr>
        <p:txBody>
          <a:bodyPr/>
          <a:lstStyle/>
          <a:p>
            <a:r>
              <a:rPr lang="ro-RO" dirty="0" smtClean="0"/>
              <a:t>RISK FACTORS</a:t>
            </a:r>
            <a:endParaRPr lang="en-US" dirty="0"/>
          </a:p>
        </p:txBody>
      </p:sp>
      <p:sp>
        <p:nvSpPr>
          <p:cNvPr id="3" name="Content Placeholder 2"/>
          <p:cNvSpPr>
            <a:spLocks noGrp="1"/>
          </p:cNvSpPr>
          <p:nvPr>
            <p:ph idx="1"/>
          </p:nvPr>
        </p:nvSpPr>
        <p:spPr/>
        <p:txBody>
          <a:bodyPr/>
          <a:lstStyle/>
          <a:p>
            <a:r>
              <a:rPr lang="ro-RO" dirty="0" smtClean="0"/>
              <a:t>An easy way to clasify risk factors is presented below:</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512" y="2780928"/>
            <a:ext cx="7062880" cy="3912909"/>
          </a:xfrm>
          <a:prstGeom prst="rect">
            <a:avLst/>
          </a:prstGeom>
        </p:spPr>
      </p:pic>
    </p:spTree>
    <p:custDataLst>
      <p:tags r:id="rId1"/>
    </p:custDataLst>
    <p:extLst>
      <p:ext uri="{BB962C8B-B14F-4D97-AF65-F5344CB8AC3E}">
        <p14:creationId xmlns:p14="http://schemas.microsoft.com/office/powerpoint/2010/main" val="3968838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ro-RO" dirty="0" smtClean="0"/>
              <a:t>PHYSICAL RISK FACTORS</a:t>
            </a:r>
            <a:endParaRPr lang="en-US" dirty="0"/>
          </a:p>
        </p:txBody>
      </p:sp>
      <p:sp>
        <p:nvSpPr>
          <p:cNvPr id="3" name="Text Placeholder 2"/>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1549343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lstStyle/>
          <a:p>
            <a:r>
              <a:rPr lang="en-US" dirty="0"/>
              <a:t>Physical hazards are a common source of injuries in many </a:t>
            </a:r>
            <a:r>
              <a:rPr lang="en-US" dirty="0" smtClean="0"/>
              <a:t>industries</a:t>
            </a:r>
            <a:r>
              <a:rPr lang="ro-RO" dirty="0" smtClean="0"/>
              <a:t>.</a:t>
            </a:r>
            <a:r>
              <a:rPr lang="en-US" dirty="0" smtClean="0"/>
              <a:t>They </a:t>
            </a:r>
            <a:r>
              <a:rPr lang="en-US" dirty="0"/>
              <a:t>are perhaps unavoidable in certain industries, such as construction and mining, but over time people have developed safety methods and procedures to manage the risks of physical danger in the workplace. Employment of children may pose special problems</a:t>
            </a:r>
            <a:r>
              <a:rPr lang="en-US" dirty="0" smtClean="0"/>
              <a:t>.</a:t>
            </a:r>
            <a:endParaRPr lang="en-US" dirty="0"/>
          </a:p>
        </p:txBody>
      </p:sp>
    </p:spTree>
    <p:custDataLst>
      <p:tags r:id="rId1"/>
    </p:custDataLst>
    <p:extLst>
      <p:ext uri="{BB962C8B-B14F-4D97-AF65-F5344CB8AC3E}">
        <p14:creationId xmlns:p14="http://schemas.microsoft.com/office/powerpoint/2010/main" val="2648648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92500" lnSpcReduction="20000"/>
          </a:bodyPr>
          <a:lstStyle/>
          <a:p>
            <a:r>
              <a:rPr lang="ro-RO" b="1" dirty="0" smtClean="0"/>
              <a:t>Mechanical risk factors: </a:t>
            </a:r>
            <a:r>
              <a:rPr lang="ro-RO" dirty="0" smtClean="0"/>
              <a:t>are represented by the mechanical impact of the employee with tools and machines that are used at workplace. </a:t>
            </a:r>
          </a:p>
          <a:p>
            <a:r>
              <a:rPr lang="ro-RO" dirty="0" smtClean="0"/>
              <a:t>As a mechanism for interaction, generally the employee enters accidentally in the space of work with the variant that the tool is getting outside its normal ways of process (by crushing and been projected in the workspace- as an example)</a:t>
            </a:r>
          </a:p>
          <a:p>
            <a:r>
              <a:rPr lang="ro-RO" dirty="0" smtClean="0"/>
              <a:t>The mechanical interaction with the body could result in cuts, bruises, crashes, etc. </a:t>
            </a:r>
            <a:endParaRPr lang="en-US" dirty="0"/>
          </a:p>
        </p:txBody>
      </p:sp>
    </p:spTree>
    <p:custDataLst>
      <p:tags r:id="rId1"/>
    </p:custDataLst>
    <p:extLst>
      <p:ext uri="{BB962C8B-B14F-4D97-AF65-F5344CB8AC3E}">
        <p14:creationId xmlns:p14="http://schemas.microsoft.com/office/powerpoint/2010/main" val="4178627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lstStyle/>
          <a:p>
            <a:r>
              <a:rPr lang="ro-RO" b="1" dirty="0" smtClean="0"/>
              <a:t>Mechanical risk factors: </a:t>
            </a:r>
            <a:r>
              <a:rPr lang="en-US" dirty="0"/>
              <a:t>Many machines involve moving parts, sharp edges, hot surfaces and other hazards with the potential to crush, burn, cut, shear, stab or otherwise strike or wound workers if used unsafely</a:t>
            </a:r>
            <a:r>
              <a:rPr lang="en-US" dirty="0" smtClean="0"/>
              <a:t>.</a:t>
            </a:r>
            <a:r>
              <a:rPr lang="en-US" dirty="0"/>
              <a:t> Various safety measures exist to minimize these hazards, including </a:t>
            </a:r>
            <a:r>
              <a:rPr lang="en-US" dirty="0" smtClean="0"/>
              <a:t>lockout-tag out</a:t>
            </a:r>
            <a:r>
              <a:rPr lang="en-US" dirty="0"/>
              <a:t> procedures for machine maintenance and roll over protection systems for vehicles.</a:t>
            </a:r>
            <a:r>
              <a:rPr lang="en-US" baseline="30000" dirty="0">
                <a:hlinkClick r:id="rId3"/>
              </a:rPr>
              <a:t>[</a:t>
            </a:r>
            <a:endParaRPr lang="en-US" dirty="0"/>
          </a:p>
        </p:txBody>
      </p:sp>
    </p:spTree>
    <p:custDataLst>
      <p:tags r:id="rId1"/>
    </p:custDataLst>
    <p:extLst>
      <p:ext uri="{BB962C8B-B14F-4D97-AF65-F5344CB8AC3E}">
        <p14:creationId xmlns:p14="http://schemas.microsoft.com/office/powerpoint/2010/main" val="2895040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DISCLAIMER</a:t>
            </a:r>
            <a:endParaRPr lang="en-US" dirty="0"/>
          </a:p>
        </p:txBody>
      </p:sp>
      <p:sp>
        <p:nvSpPr>
          <p:cNvPr id="3" name="Content Placeholder 2"/>
          <p:cNvSpPr>
            <a:spLocks noGrp="1"/>
          </p:cNvSpPr>
          <p:nvPr>
            <p:ph idx="1"/>
          </p:nvPr>
        </p:nvSpPr>
        <p:spPr/>
        <p:txBody>
          <a:bodyPr>
            <a:normAutofit/>
          </a:bodyPr>
          <a:lstStyle/>
          <a:p>
            <a:r>
              <a:rPr lang="ro-RO" sz="2800" dirty="0" smtClean="0"/>
              <a:t>The content of this presentation was designed in order to give the most important  informations regarding occupational risk factors. Part </a:t>
            </a:r>
            <a:r>
              <a:rPr lang="ro-RO" sz="2800" dirty="0" smtClean="0"/>
              <a:t>of this content is derived from Internet public sources with free access. We have looked upon this material, </a:t>
            </a:r>
            <a:r>
              <a:rPr lang="ro-RO" sz="2800" dirty="0" smtClean="0"/>
              <a:t>made </a:t>
            </a:r>
            <a:r>
              <a:rPr lang="ro-RO" sz="2800" dirty="0" smtClean="0"/>
              <a:t>the necessary corrections (where in case) and use it in the spirit of the improvement of safety education and of reduction of loss, incidents and accidents. </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721" y="5373216"/>
            <a:ext cx="3343275" cy="1171575"/>
          </a:xfrm>
          <a:prstGeom prst="rect">
            <a:avLst/>
          </a:prstGeom>
        </p:spPr>
      </p:pic>
    </p:spTree>
    <p:custDataLst>
      <p:tags r:id="rId1"/>
    </p:custDataLst>
    <p:extLst>
      <p:ext uri="{BB962C8B-B14F-4D97-AF65-F5344CB8AC3E}">
        <p14:creationId xmlns:p14="http://schemas.microsoft.com/office/powerpoint/2010/main" val="4282627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77500" lnSpcReduction="20000"/>
          </a:bodyPr>
          <a:lstStyle/>
          <a:p>
            <a:r>
              <a:rPr lang="ro-RO" b="1" dirty="0" smtClean="0"/>
              <a:t>Mechanical risk factors:</a:t>
            </a:r>
          </a:p>
          <a:p>
            <a:pPr lvl="1"/>
            <a:r>
              <a:rPr lang="en-US" b="1" i="1" dirty="0"/>
              <a:t>Cutting</a:t>
            </a:r>
            <a:r>
              <a:rPr lang="en-US" dirty="0"/>
              <a:t> is </a:t>
            </a:r>
            <a:r>
              <a:rPr lang="ro-RO" dirty="0" smtClean="0"/>
              <a:t>a</a:t>
            </a:r>
            <a:r>
              <a:rPr lang="en-US" dirty="0"/>
              <a:t> compressive and shearing phenomenon, and occurs only when the total stress generated by the cutting implement exceeds the </a:t>
            </a:r>
            <a:r>
              <a:rPr lang="en-US" dirty="0" smtClean="0"/>
              <a:t>strength</a:t>
            </a:r>
            <a:r>
              <a:rPr lang="en-US" dirty="0"/>
              <a:t> of the material of the object being cut. The simplest applicable equation is </a:t>
            </a:r>
            <a:r>
              <a:rPr lang="en-US" i="1" dirty="0" smtClean="0"/>
              <a:t>stress </a:t>
            </a:r>
            <a:r>
              <a:rPr lang="en-US" i="1" dirty="0"/>
              <a:t>= </a:t>
            </a:r>
            <a:r>
              <a:rPr lang="en-US" i="1" dirty="0" smtClean="0"/>
              <a:t>force/area</a:t>
            </a:r>
            <a:r>
              <a:rPr lang="ro-RO" i="1" dirty="0" smtClean="0"/>
              <a:t> </a:t>
            </a:r>
            <a:r>
              <a:rPr lang="en-US" dirty="0" smtClean="0"/>
              <a:t>: </a:t>
            </a:r>
            <a:r>
              <a:rPr lang="en-US" dirty="0"/>
              <a:t>Hence, the smaller the area (i.e., the sharper the cutting implement), the less force is needed to cut something</a:t>
            </a:r>
            <a:r>
              <a:rPr lang="en-US" dirty="0" smtClean="0"/>
              <a:t>.</a:t>
            </a:r>
            <a:endParaRPr lang="ro-RO" dirty="0" smtClean="0"/>
          </a:p>
          <a:p>
            <a:pPr lvl="1"/>
            <a:r>
              <a:rPr lang="ro-RO" b="1" i="1" dirty="0"/>
              <a:t>S</a:t>
            </a:r>
            <a:r>
              <a:rPr lang="en-US" b="1" i="1" dirty="0" smtClean="0"/>
              <a:t>hearing</a:t>
            </a:r>
            <a:r>
              <a:rPr lang="en-US" dirty="0"/>
              <a:t> refers more specifically to a mechanical process that causes a plastic shear strain in a material, rather than causing a merely elastic one. A plastic shear strain is a continuous (non-fracturing) deformation that is irreversible, such that the material does not recover its original shape. It occurs when the material is yielding. The process of shearing a material may induce a volumetric strain along with the shear strain</a:t>
            </a:r>
            <a:r>
              <a:rPr lang="en-US" dirty="0" smtClean="0"/>
              <a:t>..</a:t>
            </a:r>
            <a:endParaRPr lang="ro-RO" b="1" dirty="0" smtClean="0"/>
          </a:p>
          <a:p>
            <a:endParaRPr lang="en-US" dirty="0"/>
          </a:p>
        </p:txBody>
      </p:sp>
    </p:spTree>
    <p:custDataLst>
      <p:tags r:id="rId1"/>
    </p:custDataLst>
    <p:extLst>
      <p:ext uri="{BB962C8B-B14F-4D97-AF65-F5344CB8AC3E}">
        <p14:creationId xmlns:p14="http://schemas.microsoft.com/office/powerpoint/2010/main" val="3270368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lstStyle/>
          <a:p>
            <a:r>
              <a:rPr lang="ro-RO" b="1" dirty="0" smtClean="0"/>
              <a:t>Mechanical risk factors:</a:t>
            </a:r>
          </a:p>
          <a:p>
            <a:pPr lvl="1"/>
            <a:r>
              <a:rPr lang="ro-RO" b="1" i="1" dirty="0" smtClean="0"/>
              <a:t>S</a:t>
            </a:r>
            <a:r>
              <a:rPr lang="en-US" b="1" i="1" dirty="0" smtClean="0"/>
              <a:t>tabbing</a:t>
            </a:r>
            <a:r>
              <a:rPr lang="en-US" dirty="0"/>
              <a:t> is penetration with a sharp or pointed object at close range. </a:t>
            </a:r>
            <a:r>
              <a:rPr lang="en-US" i="1" dirty="0"/>
              <a:t>Stab</a:t>
            </a:r>
            <a:r>
              <a:rPr lang="en-US" dirty="0"/>
              <a:t> connotes purposeful </a:t>
            </a:r>
            <a:r>
              <a:rPr lang="en-US" dirty="0" smtClean="0"/>
              <a:t>action</a:t>
            </a:r>
            <a:r>
              <a:rPr lang="ro-RO" dirty="0" smtClean="0"/>
              <a:t> </a:t>
            </a:r>
            <a:r>
              <a:rPr lang="en-US" dirty="0" smtClean="0"/>
              <a:t>but </a:t>
            </a:r>
            <a:r>
              <a:rPr lang="en-US" dirty="0"/>
              <a:t>it is also possible to accidentally stab oneself or others. Stabbing differs </a:t>
            </a:r>
            <a:r>
              <a:rPr lang="en-US" dirty="0" smtClean="0"/>
              <a:t>from</a:t>
            </a:r>
            <a:r>
              <a:rPr lang="ro-RO" dirty="0" smtClean="0"/>
              <a:t> </a:t>
            </a:r>
            <a:r>
              <a:rPr lang="en-US" dirty="0" smtClean="0"/>
              <a:t>slashing</a:t>
            </a:r>
            <a:r>
              <a:rPr lang="en-US" dirty="0"/>
              <a:t> or cutting in that the motion of the object used in a stabbing generally moves perpendicular to and directly into the victim's body, rather than being drawn across it.</a:t>
            </a:r>
            <a:endParaRPr lang="ro-RO" b="1" dirty="0" smtClean="0"/>
          </a:p>
          <a:p>
            <a:endParaRPr lang="en-US" dirty="0"/>
          </a:p>
        </p:txBody>
      </p:sp>
    </p:spTree>
    <p:custDataLst>
      <p:tags r:id="rId1"/>
    </p:custDataLst>
    <p:extLst>
      <p:ext uri="{BB962C8B-B14F-4D97-AF65-F5344CB8AC3E}">
        <p14:creationId xmlns:p14="http://schemas.microsoft.com/office/powerpoint/2010/main" val="977945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85000" lnSpcReduction="10000"/>
          </a:bodyPr>
          <a:lstStyle/>
          <a:p>
            <a:r>
              <a:rPr lang="ro-RO" b="1" dirty="0" smtClean="0"/>
              <a:t>Mechanical risk factors:</a:t>
            </a:r>
          </a:p>
          <a:p>
            <a:pPr lvl="1"/>
            <a:r>
              <a:rPr lang="en-US" b="1" dirty="0"/>
              <a:t>Penetrating trauma</a:t>
            </a:r>
            <a:r>
              <a:rPr lang="en-US" dirty="0"/>
              <a:t> is an injury that occurs when an object pierces the skin and enters a tissue of the body, creating an open wound. In blunt, or non-penetrating trauma, there may be an impact, but the skin is not necessarily broken. The penetrating object may remain in the tissues, come back out the way it entered, or pass through the tissues and exit from another area</a:t>
            </a:r>
            <a:r>
              <a:rPr lang="en-US" dirty="0" smtClean="0"/>
              <a:t>.</a:t>
            </a:r>
            <a:r>
              <a:rPr lang="en-US" baseline="30000" dirty="0" smtClean="0"/>
              <a:t> </a:t>
            </a:r>
            <a:r>
              <a:rPr lang="en-US" dirty="0"/>
              <a:t> An injury in which an object enters the body or a structure and passes all the way through is called a perforating injury, while </a:t>
            </a:r>
            <a:r>
              <a:rPr lang="en-US" i="1" dirty="0"/>
              <a:t>penetrating trauma</a:t>
            </a:r>
            <a:r>
              <a:rPr lang="en-US" dirty="0"/>
              <a:t> implies that the object does not pass through</a:t>
            </a:r>
            <a:r>
              <a:rPr lang="en-US" dirty="0" smtClean="0"/>
              <a:t>.</a:t>
            </a:r>
            <a:r>
              <a:rPr lang="en-US" dirty="0"/>
              <a:t> Perforating trauma is associated with an entrance wound and an often larger exit wound.</a:t>
            </a:r>
          </a:p>
        </p:txBody>
      </p:sp>
    </p:spTree>
    <p:custDataLst>
      <p:tags r:id="rId1"/>
    </p:custDataLst>
    <p:extLst>
      <p:ext uri="{BB962C8B-B14F-4D97-AF65-F5344CB8AC3E}">
        <p14:creationId xmlns:p14="http://schemas.microsoft.com/office/powerpoint/2010/main" val="3406402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lstStyle/>
          <a:p>
            <a:r>
              <a:rPr lang="ro-RO" b="1" dirty="0" smtClean="0"/>
              <a:t>Mechanical risk factors:</a:t>
            </a:r>
          </a:p>
          <a:p>
            <a:endParaRPr lang="en-US" b="1" dirty="0"/>
          </a:p>
        </p:txBody>
      </p:sp>
      <p:grpSp>
        <p:nvGrpSpPr>
          <p:cNvPr id="6" name="Group 5"/>
          <p:cNvGrpSpPr/>
          <p:nvPr/>
        </p:nvGrpSpPr>
        <p:grpSpPr>
          <a:xfrm>
            <a:off x="1043608" y="2564904"/>
            <a:ext cx="6775400" cy="2381250"/>
            <a:chOff x="1547664" y="2708920"/>
            <a:chExt cx="6775400" cy="238125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708920"/>
              <a:ext cx="3333750" cy="2381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2708920"/>
              <a:ext cx="3175000" cy="2381250"/>
            </a:xfrm>
            <a:prstGeom prst="rect">
              <a:avLst/>
            </a:prstGeom>
          </p:spPr>
        </p:pic>
      </p:grpSp>
      <p:sp>
        <p:nvSpPr>
          <p:cNvPr id="7" name="TextBox 6"/>
          <p:cNvSpPr txBox="1"/>
          <p:nvPr/>
        </p:nvSpPr>
        <p:spPr>
          <a:xfrm>
            <a:off x="2627784" y="5229200"/>
            <a:ext cx="2952328" cy="369332"/>
          </a:xfrm>
          <a:prstGeom prst="rect">
            <a:avLst/>
          </a:prstGeom>
          <a:noFill/>
        </p:spPr>
        <p:txBody>
          <a:bodyPr wrap="square" rtlCol="0">
            <a:spAutoFit/>
          </a:bodyPr>
          <a:lstStyle/>
          <a:p>
            <a:pPr algn="ctr"/>
            <a:r>
              <a:rPr lang="ro-RO" b="1" dirty="0" smtClean="0"/>
              <a:t>Stabbing</a:t>
            </a:r>
            <a:endParaRPr lang="en-US" b="1" dirty="0"/>
          </a:p>
        </p:txBody>
      </p:sp>
    </p:spTree>
    <p:custDataLst>
      <p:tags r:id="rId1"/>
    </p:custDataLst>
    <p:extLst>
      <p:ext uri="{BB962C8B-B14F-4D97-AF65-F5344CB8AC3E}">
        <p14:creationId xmlns:p14="http://schemas.microsoft.com/office/powerpoint/2010/main" val="4207167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lstStyle/>
          <a:p>
            <a:r>
              <a:rPr lang="ro-RO" b="1" dirty="0" smtClean="0"/>
              <a:t>Mechanical risk factors:</a:t>
            </a:r>
          </a:p>
          <a:p>
            <a:endParaRPr lang="ro-RO" b="1" dirty="0" smtClean="0"/>
          </a:p>
          <a:p>
            <a:endParaRPr lang="en-US" b="1" dirty="0"/>
          </a:p>
        </p:txBody>
      </p:sp>
      <p:grpSp>
        <p:nvGrpSpPr>
          <p:cNvPr id="6" name="Group 5"/>
          <p:cNvGrpSpPr/>
          <p:nvPr/>
        </p:nvGrpSpPr>
        <p:grpSpPr>
          <a:xfrm>
            <a:off x="1907704" y="2636912"/>
            <a:ext cx="5177637" cy="2133600"/>
            <a:chOff x="1357282" y="2636912"/>
            <a:chExt cx="5177637" cy="21336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282" y="2636912"/>
              <a:ext cx="2133600" cy="2133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2636912"/>
              <a:ext cx="2466975" cy="2133600"/>
            </a:xfrm>
            <a:prstGeom prst="rect">
              <a:avLst/>
            </a:prstGeom>
          </p:spPr>
        </p:pic>
      </p:grpSp>
      <p:sp>
        <p:nvSpPr>
          <p:cNvPr id="7" name="TextBox 6"/>
          <p:cNvSpPr txBox="1"/>
          <p:nvPr/>
        </p:nvSpPr>
        <p:spPr>
          <a:xfrm>
            <a:off x="2843808" y="5157192"/>
            <a:ext cx="3240360" cy="369332"/>
          </a:xfrm>
          <a:prstGeom prst="rect">
            <a:avLst/>
          </a:prstGeom>
          <a:noFill/>
        </p:spPr>
        <p:txBody>
          <a:bodyPr wrap="square" rtlCol="0">
            <a:spAutoFit/>
          </a:bodyPr>
          <a:lstStyle/>
          <a:p>
            <a:pPr algn="ctr"/>
            <a:r>
              <a:rPr lang="ro-RO" b="1" dirty="0" smtClean="0"/>
              <a:t>CUTTING</a:t>
            </a:r>
            <a:endParaRPr lang="en-US" b="1" dirty="0"/>
          </a:p>
        </p:txBody>
      </p:sp>
    </p:spTree>
    <p:custDataLst>
      <p:tags r:id="rId1"/>
    </p:custDataLst>
    <p:extLst>
      <p:ext uri="{BB962C8B-B14F-4D97-AF65-F5344CB8AC3E}">
        <p14:creationId xmlns:p14="http://schemas.microsoft.com/office/powerpoint/2010/main" val="1536502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lstStyle/>
          <a:p>
            <a:r>
              <a:rPr lang="ro-RO" b="1" dirty="0" smtClean="0"/>
              <a:t>Mechanical risk factors:</a:t>
            </a:r>
          </a:p>
          <a:p>
            <a:endParaRPr lang="ro-RO" b="1" dirty="0" smtClean="0"/>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2564904"/>
            <a:ext cx="3057525" cy="2295525"/>
          </a:xfrm>
          <a:prstGeom prst="rect">
            <a:avLst/>
          </a:prstGeom>
        </p:spPr>
      </p:pic>
      <p:sp>
        <p:nvSpPr>
          <p:cNvPr id="5" name="TextBox 4"/>
          <p:cNvSpPr txBox="1"/>
          <p:nvPr/>
        </p:nvSpPr>
        <p:spPr>
          <a:xfrm>
            <a:off x="2267744" y="5373216"/>
            <a:ext cx="4320480" cy="369332"/>
          </a:xfrm>
          <a:prstGeom prst="rect">
            <a:avLst/>
          </a:prstGeom>
          <a:noFill/>
        </p:spPr>
        <p:txBody>
          <a:bodyPr wrap="square" rtlCol="0">
            <a:spAutoFit/>
          </a:bodyPr>
          <a:lstStyle/>
          <a:p>
            <a:pPr algn="ctr"/>
            <a:r>
              <a:rPr lang="ro-RO" b="1" dirty="0" smtClean="0"/>
              <a:t>Penetrating trauma</a:t>
            </a:r>
            <a:endParaRPr lang="en-US" b="1" dirty="0"/>
          </a:p>
        </p:txBody>
      </p:sp>
    </p:spTree>
    <p:custDataLst>
      <p:tags r:id="rId1"/>
    </p:custDataLst>
    <p:extLst>
      <p:ext uri="{BB962C8B-B14F-4D97-AF65-F5344CB8AC3E}">
        <p14:creationId xmlns:p14="http://schemas.microsoft.com/office/powerpoint/2010/main" val="1771619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92500" lnSpcReduction="10000"/>
          </a:bodyPr>
          <a:lstStyle/>
          <a:p>
            <a:r>
              <a:rPr lang="ro-RO" b="1" dirty="0" smtClean="0"/>
              <a:t>Mechanical risk factors:</a:t>
            </a:r>
          </a:p>
          <a:p>
            <a:pPr lvl="1"/>
            <a:r>
              <a:rPr lang="en-US" b="1" i="1" dirty="0"/>
              <a:t>Noise</a:t>
            </a:r>
            <a:r>
              <a:rPr lang="en-US" dirty="0"/>
              <a:t> also presents a fairly common workplace hazard: occupational hearing loss is the most common work-related injury in the United States, with 22 million workers exposed to hazardous noise levels at work </a:t>
            </a:r>
            <a:r>
              <a:rPr lang="ro-RO" dirty="0" smtClean="0"/>
              <a:t>.</a:t>
            </a:r>
            <a:r>
              <a:rPr lang="en-US" dirty="0" smtClean="0"/>
              <a:t>Noise </a:t>
            </a:r>
            <a:r>
              <a:rPr lang="en-US" dirty="0"/>
              <a:t>is not the only source of occupational hearing loss; exposure to chemicals such as aromatic solvents and metals including lead, arsenic, and mercury can also cause hearing loss</a:t>
            </a:r>
            <a:r>
              <a:rPr lang="en-US" dirty="0" smtClean="0"/>
              <a:t>.</a:t>
            </a:r>
            <a:endParaRPr lang="ro-RO" baseline="30000" dirty="0"/>
          </a:p>
          <a:p>
            <a:pPr lvl="1"/>
            <a:r>
              <a:rPr lang="en-US" b="1" i="1" dirty="0"/>
              <a:t>Vibrating </a:t>
            </a:r>
            <a:r>
              <a:rPr lang="en-US" b="1" i="1" dirty="0" smtClean="0"/>
              <a:t>machinery</a:t>
            </a:r>
            <a:r>
              <a:rPr lang="en-US" b="1" i="1" dirty="0"/>
              <a:t> </a:t>
            </a:r>
            <a:r>
              <a:rPr lang="en-US" dirty="0"/>
              <a:t>can also cause work-related illness and injury</a:t>
            </a:r>
            <a:endParaRPr lang="ro-RO" b="1" dirty="0" smtClean="0"/>
          </a:p>
          <a:p>
            <a:endParaRPr lang="en-US" b="1" dirty="0"/>
          </a:p>
        </p:txBody>
      </p:sp>
    </p:spTree>
    <p:custDataLst>
      <p:tags r:id="rId1"/>
    </p:custDataLst>
    <p:extLst>
      <p:ext uri="{BB962C8B-B14F-4D97-AF65-F5344CB8AC3E}">
        <p14:creationId xmlns:p14="http://schemas.microsoft.com/office/powerpoint/2010/main" val="1344794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lstStyle/>
          <a:p>
            <a:r>
              <a:rPr lang="ro-RO" b="1" dirty="0" smtClean="0"/>
              <a:t>Mechanical risk factors:</a:t>
            </a:r>
          </a:p>
          <a:p>
            <a:endParaRPr lang="en-US" b="1" dirty="0"/>
          </a:p>
        </p:txBody>
      </p:sp>
      <p:grpSp>
        <p:nvGrpSpPr>
          <p:cNvPr id="6" name="Group 5"/>
          <p:cNvGrpSpPr/>
          <p:nvPr/>
        </p:nvGrpSpPr>
        <p:grpSpPr>
          <a:xfrm>
            <a:off x="1251205" y="2819399"/>
            <a:ext cx="6155518" cy="1681362"/>
            <a:chOff x="1547664" y="2819399"/>
            <a:chExt cx="6155518" cy="168136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852936"/>
              <a:ext cx="2781300" cy="1647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5" y="2819399"/>
              <a:ext cx="2627127" cy="1681361"/>
            </a:xfrm>
            <a:prstGeom prst="rect">
              <a:avLst/>
            </a:prstGeom>
          </p:spPr>
        </p:pic>
      </p:grpSp>
      <p:sp>
        <p:nvSpPr>
          <p:cNvPr id="7" name="TextBox 6"/>
          <p:cNvSpPr txBox="1"/>
          <p:nvPr/>
        </p:nvSpPr>
        <p:spPr>
          <a:xfrm>
            <a:off x="2641855" y="4941168"/>
            <a:ext cx="3658337" cy="369332"/>
          </a:xfrm>
          <a:prstGeom prst="rect">
            <a:avLst/>
          </a:prstGeom>
          <a:noFill/>
        </p:spPr>
        <p:txBody>
          <a:bodyPr wrap="square" rtlCol="0">
            <a:spAutoFit/>
          </a:bodyPr>
          <a:lstStyle/>
          <a:p>
            <a:pPr algn="ctr"/>
            <a:r>
              <a:rPr lang="ro-RO" b="1" dirty="0" smtClean="0"/>
              <a:t>Noise and vibrations</a:t>
            </a:r>
            <a:endParaRPr lang="en-US" b="1" dirty="0"/>
          </a:p>
        </p:txBody>
      </p:sp>
    </p:spTree>
    <p:custDataLst>
      <p:tags r:id="rId1"/>
    </p:custDataLst>
    <p:extLst>
      <p:ext uri="{BB962C8B-B14F-4D97-AF65-F5344CB8AC3E}">
        <p14:creationId xmlns:p14="http://schemas.microsoft.com/office/powerpoint/2010/main" val="2890371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lstStyle/>
          <a:p>
            <a:r>
              <a:rPr lang="ro-RO" b="1" dirty="0" smtClean="0"/>
              <a:t>Electrical risks: </a:t>
            </a:r>
            <a:r>
              <a:rPr lang="en-US" dirty="0"/>
              <a:t>Electricity poses a danger to many workers. Electrical injuries can be divided into four types: </a:t>
            </a:r>
            <a:r>
              <a:rPr lang="en-US" b="1" i="1" dirty="0"/>
              <a:t>fatal electrocution, electric shock, burns, and falls </a:t>
            </a:r>
            <a:r>
              <a:rPr lang="en-US" dirty="0"/>
              <a:t>caused by contact with electric </a:t>
            </a:r>
            <a:r>
              <a:rPr lang="en-US" dirty="0" smtClean="0"/>
              <a:t>energy</a:t>
            </a:r>
            <a:endParaRPr lang="ro-RO" dirty="0" smtClean="0"/>
          </a:p>
          <a:p>
            <a:endParaRPr lang="en-US" b="1" dirty="0"/>
          </a:p>
        </p:txBody>
      </p:sp>
    </p:spTree>
    <p:custDataLst>
      <p:tags r:id="rId1"/>
    </p:custDataLst>
    <p:extLst>
      <p:ext uri="{BB962C8B-B14F-4D97-AF65-F5344CB8AC3E}">
        <p14:creationId xmlns:p14="http://schemas.microsoft.com/office/powerpoint/2010/main" val="2881304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62500" lnSpcReduction="20000"/>
          </a:bodyPr>
          <a:lstStyle/>
          <a:p>
            <a:r>
              <a:rPr lang="ro-RO" b="1" dirty="0" smtClean="0"/>
              <a:t>Electrical risks</a:t>
            </a:r>
            <a:r>
              <a:rPr lang="ro-RO" dirty="0" smtClean="0"/>
              <a:t>:</a:t>
            </a:r>
            <a:r>
              <a:rPr lang="en-US" b="1" dirty="0"/>
              <a:t>Electric shock</a:t>
            </a:r>
            <a:r>
              <a:rPr lang="en-US" dirty="0"/>
              <a:t> is the physiological reaction or injury caused by electric current passing through the (human) </a:t>
            </a:r>
            <a:r>
              <a:rPr lang="en-US" dirty="0" smtClean="0"/>
              <a:t>body</a:t>
            </a:r>
            <a:r>
              <a:rPr lang="en-US" dirty="0"/>
              <a:t> It occurs upon contact of a (human) body part with any source of electricity that causes a </a:t>
            </a:r>
            <a:r>
              <a:rPr lang="ro-RO" dirty="0" smtClean="0"/>
              <a:t>s</a:t>
            </a:r>
            <a:r>
              <a:rPr lang="en-US" dirty="0" smtClean="0"/>
              <a:t>sufficient</a:t>
            </a:r>
            <a:r>
              <a:rPr lang="en-US" dirty="0"/>
              <a:t> current through the skin, muscles, or hair.</a:t>
            </a:r>
          </a:p>
          <a:p>
            <a:r>
              <a:rPr lang="en-US" dirty="0"/>
              <a:t>Very small currents can be imperceptible. Larger current passing through the body may make it impossible for a shock victim to let go of an energized object.  Still larger currents can cause fibrillation of the heart and damage to tissues. Death caused by an electric shock is called electrocution.</a:t>
            </a:r>
          </a:p>
          <a:p>
            <a:r>
              <a:rPr lang="en-US" dirty="0"/>
              <a:t>An electrical injury has many consequences to a body as the electrical currents can travel through the nervous system and burn out tissue in patches along the way. </a:t>
            </a:r>
            <a:r>
              <a:rPr lang="en-US" dirty="0" smtClean="0"/>
              <a:t>Wiring</a:t>
            </a:r>
            <a:r>
              <a:rPr lang="en-US" dirty="0"/>
              <a:t> or other metalwork which is at a hazardous voltage which can constitute a risk of electric shock is called "live", as in "live wire".</a:t>
            </a:r>
          </a:p>
          <a:p>
            <a:r>
              <a:rPr lang="en-US" dirty="0"/>
              <a:t>Shocks can be caused by direct or indirect contact. Contact with an exposed conductive part under fault conditions is called indirect contact. </a:t>
            </a:r>
          </a:p>
        </p:txBody>
      </p:sp>
    </p:spTree>
    <p:custDataLst>
      <p:tags r:id="rId1"/>
    </p:custDataLst>
    <p:extLst>
      <p:ext uri="{BB962C8B-B14F-4D97-AF65-F5344CB8AC3E}">
        <p14:creationId xmlns:p14="http://schemas.microsoft.com/office/powerpoint/2010/main" val="3731798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5">
                <a:lumMod val="20000"/>
                <a:lumOff val="80000"/>
              </a:schemeClr>
            </a:solidFill>
          </a:ln>
          <a:effectLst>
            <a:outerShdw blurRad="50800" dist="38100" dir="2700000" algn="tl" rotWithShape="0">
              <a:prstClr val="black">
                <a:alpha val="40000"/>
              </a:prstClr>
            </a:outerShdw>
          </a:effectLst>
        </p:spPr>
        <p:txBody>
          <a:bodyPr/>
          <a:lstStyle/>
          <a:p>
            <a:r>
              <a:rPr lang="ro-RO" dirty="0" smtClean="0"/>
              <a:t>COURSE OBJECTIVE</a:t>
            </a:r>
            <a:endParaRPr lang="en-US" dirty="0"/>
          </a:p>
        </p:txBody>
      </p:sp>
      <p:sp>
        <p:nvSpPr>
          <p:cNvPr id="6" name="Content Placeholder 5"/>
          <p:cNvSpPr>
            <a:spLocks noGrp="1"/>
          </p:cNvSpPr>
          <p:nvPr>
            <p:ph idx="1"/>
          </p:nvPr>
        </p:nvSpPr>
        <p:spPr/>
        <p:txBody>
          <a:bodyPr/>
          <a:lstStyle/>
          <a:p>
            <a:endParaRPr lang="en-US" dirty="0"/>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251520" y="2348880"/>
            <a:ext cx="1665524" cy="3779912"/>
          </a:xfrm>
          <a:prstGeom prst="rect">
            <a:avLst/>
          </a:prstGeom>
          <a:effectLst>
            <a:outerShdw blurRad="50800" dist="38100" dir="2700000" algn="tl">
              <a:prstClr val="black">
                <a:alpha val="40000"/>
              </a:prstClr>
            </a:outerShdw>
          </a:effectLst>
        </p:spPr>
      </p:pic>
      <p:sp>
        <p:nvSpPr>
          <p:cNvPr id="7" name="TextBox 6"/>
          <p:cNvSpPr txBox="1"/>
          <p:nvPr/>
        </p:nvSpPr>
        <p:spPr>
          <a:xfrm>
            <a:off x="2051720" y="2166506"/>
            <a:ext cx="5256584" cy="3139321"/>
          </a:xfrm>
          <a:prstGeom prst="rect">
            <a:avLst/>
          </a:prstGeom>
          <a:noFill/>
          <a:ln w="57150" cap="rnd" cmpd="sng">
            <a:solidFill>
              <a:schemeClr val="tx2">
                <a:lumMod val="40000"/>
                <a:lumOff val="60000"/>
                <a:alpha val="18000"/>
              </a:schemeClr>
            </a:solidFill>
          </a:ln>
          <a:effectLst>
            <a:outerShdw blurRad="50800" dist="38100" dir="2700000" algn="tl" rotWithShape="0">
              <a:schemeClr val="tx2">
                <a:lumMod val="75000"/>
                <a:alpha val="25000"/>
              </a:schemeClr>
            </a:outerShdw>
          </a:effectLst>
        </p:spPr>
        <p:txBody>
          <a:bodyPr wrap="square" rtlCol="0" anchor="ctr" anchorCtr="0">
            <a:spAutoFit/>
          </a:bodyPr>
          <a:lstStyle/>
          <a:p>
            <a:r>
              <a:rPr lang="ro-RO" b="1" i="1" dirty="0"/>
              <a:t>Occupational Risk </a:t>
            </a:r>
            <a:r>
              <a:rPr lang="ro-RO" dirty="0"/>
              <a:t>is unseparable by any economic activity. Occupational  Risk is manifesting through </a:t>
            </a:r>
            <a:r>
              <a:rPr lang="ro-RO" b="1" dirty="0"/>
              <a:t>specific risk factors.</a:t>
            </a:r>
            <a:r>
              <a:rPr lang="ro-RO" dirty="0"/>
              <a:t> Occupational Risk could lead to loss, incidents and occupational accidents if not properly managed.</a:t>
            </a:r>
            <a:endParaRPr lang="en-US" dirty="0"/>
          </a:p>
          <a:p>
            <a:r>
              <a:rPr lang="ro-RO" dirty="0" smtClean="0"/>
              <a:t>This </a:t>
            </a:r>
            <a:r>
              <a:rPr lang="ro-RO" dirty="0" smtClean="0"/>
              <a:t>course is presenting </a:t>
            </a:r>
            <a:r>
              <a:rPr lang="ro-RO" dirty="0" smtClean="0"/>
              <a:t> the role of occupational risk factors in defining risk and also the </a:t>
            </a:r>
            <a:r>
              <a:rPr lang="ro-RO" dirty="0" smtClean="0"/>
              <a:t>main  occupational risk factors that could affect your activity and also your </a:t>
            </a:r>
            <a:r>
              <a:rPr lang="ro-RO" dirty="0" smtClean="0"/>
              <a:t>outputs </a:t>
            </a:r>
            <a:r>
              <a:rPr lang="ro-RO" dirty="0" smtClean="0"/>
              <a:t>. </a:t>
            </a:r>
            <a:r>
              <a:rPr lang="ro-RO" dirty="0" smtClean="0"/>
              <a:t>Examples and case studies are given so that the understanding could be more optimal and efficent. </a:t>
            </a:r>
          </a:p>
        </p:txBody>
      </p:sp>
    </p:spTree>
    <p:custDataLst>
      <p:tags r:id="rId1"/>
    </p:custDataLst>
    <p:extLst>
      <p:ext uri="{BB962C8B-B14F-4D97-AF65-F5344CB8AC3E}">
        <p14:creationId xmlns:p14="http://schemas.microsoft.com/office/powerpoint/2010/main" val="2266022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77500" lnSpcReduction="20000"/>
          </a:bodyPr>
          <a:lstStyle/>
          <a:p>
            <a:r>
              <a:rPr lang="ro-RO" b="1" dirty="0" smtClean="0"/>
              <a:t>Electrical risks:Arc flash hazards</a:t>
            </a:r>
          </a:p>
          <a:p>
            <a:r>
              <a:rPr lang="en-US" dirty="0"/>
              <a:t>The OSHA found that up to 80 percent of its electrical injuries involve thermal burns due to arcing </a:t>
            </a:r>
            <a:r>
              <a:rPr lang="en-US" dirty="0" smtClean="0"/>
              <a:t>faults. The </a:t>
            </a:r>
            <a:r>
              <a:rPr lang="en-US" dirty="0"/>
              <a:t>arc flash in an electrical fault produces the same type of light radiation from which electric welders protect themselves using face shields with dark glass, heavy leather gloves, and full-coverage clothing</a:t>
            </a:r>
            <a:r>
              <a:rPr lang="en-US" dirty="0" smtClean="0"/>
              <a:t>. </a:t>
            </a:r>
            <a:r>
              <a:rPr lang="en-US" dirty="0"/>
              <a:t>The heat produced may cause severe burns, especially on unprotected flesh. The arc blast produced by vaporizing metallic components can break bones and damage internal organs. The degree of hazard present at a particular location can be determined by a detailed analysis of the electrical system, and appropriate protection worn if the electrical work must be performed with the electricity on.</a:t>
            </a:r>
          </a:p>
        </p:txBody>
      </p:sp>
    </p:spTree>
    <p:custDataLst>
      <p:tags r:id="rId1"/>
    </p:custDataLst>
    <p:extLst>
      <p:ext uri="{BB962C8B-B14F-4D97-AF65-F5344CB8AC3E}">
        <p14:creationId xmlns:p14="http://schemas.microsoft.com/office/powerpoint/2010/main" val="1316352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lstStyle/>
          <a:p>
            <a:r>
              <a:rPr lang="ro-RO" b="1" dirty="0" smtClean="0"/>
              <a:t>Electrical risks:</a:t>
            </a:r>
            <a:endParaRPr lang="en-US" b="1" dirty="0"/>
          </a:p>
        </p:txBody>
      </p:sp>
      <p:grpSp>
        <p:nvGrpSpPr>
          <p:cNvPr id="6" name="Group 5"/>
          <p:cNvGrpSpPr/>
          <p:nvPr/>
        </p:nvGrpSpPr>
        <p:grpSpPr>
          <a:xfrm>
            <a:off x="1657375" y="2684639"/>
            <a:ext cx="5109170" cy="1971675"/>
            <a:chOff x="1331640" y="2708920"/>
            <a:chExt cx="5109170" cy="197167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708920"/>
              <a:ext cx="2324100" cy="19716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708920"/>
              <a:ext cx="2228850" cy="1971675"/>
            </a:xfrm>
            <a:prstGeom prst="rect">
              <a:avLst/>
            </a:prstGeom>
          </p:spPr>
        </p:pic>
      </p:grpSp>
      <p:sp>
        <p:nvSpPr>
          <p:cNvPr id="7" name="TextBox 6"/>
          <p:cNvSpPr txBox="1"/>
          <p:nvPr/>
        </p:nvSpPr>
        <p:spPr>
          <a:xfrm>
            <a:off x="2627784" y="5085184"/>
            <a:ext cx="3312368" cy="369332"/>
          </a:xfrm>
          <a:prstGeom prst="rect">
            <a:avLst/>
          </a:prstGeom>
          <a:noFill/>
        </p:spPr>
        <p:txBody>
          <a:bodyPr wrap="square" rtlCol="0">
            <a:spAutoFit/>
          </a:bodyPr>
          <a:lstStyle/>
          <a:p>
            <a:pPr algn="ctr"/>
            <a:r>
              <a:rPr lang="ro-RO" b="1" dirty="0" smtClean="0"/>
              <a:t>Arc-flash</a:t>
            </a:r>
            <a:endParaRPr lang="en-US" b="1" dirty="0"/>
          </a:p>
        </p:txBody>
      </p:sp>
    </p:spTree>
    <p:custDataLst>
      <p:tags r:id="rId1"/>
    </p:custDataLst>
    <p:extLst>
      <p:ext uri="{BB962C8B-B14F-4D97-AF65-F5344CB8AC3E}">
        <p14:creationId xmlns:p14="http://schemas.microsoft.com/office/powerpoint/2010/main" val="3731836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55000" lnSpcReduction="20000"/>
          </a:bodyPr>
          <a:lstStyle/>
          <a:p>
            <a:r>
              <a:rPr lang="ro-RO" b="1" dirty="0" smtClean="0"/>
              <a:t>Electrical risks: Symptoms</a:t>
            </a:r>
          </a:p>
          <a:p>
            <a:r>
              <a:rPr lang="en-US" b="1" dirty="0" smtClean="0"/>
              <a:t>Burns</a:t>
            </a:r>
            <a:r>
              <a:rPr lang="ro-RO" dirty="0" smtClean="0"/>
              <a:t>-</a:t>
            </a:r>
            <a:r>
              <a:rPr lang="en-US" dirty="0" smtClean="0"/>
              <a:t>Heating </a:t>
            </a:r>
            <a:r>
              <a:rPr lang="en-US" dirty="0"/>
              <a:t>due to resistance can cause extensive and deep burns. Voltage levels of 500 to 1000 volts tend to cause internal burns due to the large energy (which is proportional to the duration multiplied by the square of the voltage divided by resistance) available from the source. Damage due to current is through tissue heating. For most cases of high-energy electrical trauma, the Joule heating in the deeper tissues along the extremity will reach damaging temperatures in a few </a:t>
            </a:r>
            <a:r>
              <a:rPr lang="en-US" dirty="0" smtClean="0"/>
              <a:t>seconds</a:t>
            </a:r>
            <a:r>
              <a:rPr lang="ro-RO" dirty="0" smtClean="0"/>
              <a:t>.</a:t>
            </a:r>
          </a:p>
          <a:p>
            <a:r>
              <a:rPr lang="en-US" b="1" dirty="0"/>
              <a:t>Ventricular </a:t>
            </a:r>
            <a:r>
              <a:rPr lang="en-US" b="1" dirty="0" smtClean="0"/>
              <a:t>fibrillation</a:t>
            </a:r>
            <a:r>
              <a:rPr lang="ro-RO" dirty="0" smtClean="0"/>
              <a:t>-</a:t>
            </a:r>
            <a:r>
              <a:rPr lang="en-US" dirty="0" smtClean="0"/>
              <a:t>A </a:t>
            </a:r>
            <a:r>
              <a:rPr lang="en-US" dirty="0"/>
              <a:t>domestic power supply voltage (110 or 230 V), 50 or 60 Hz alternating current (AC) through the chest for a fraction of a second may induce ventricular fibrillation at currents as low as 30 mA.[6] With direct current (DC), 300 to 500 mA is required.[7] If the current has a direct pathway to the heart (e.g., via a cardiac catheter or other kind of electrode), a much lower current of less than 1 mA (AC or DC) can cause fibrillation. If not immediately treated by defibrillation, fibrillation is usually lethal because all of the heart muscle cells move independently instead of in the coordinated pulses needed to pump blood and maintain circulation. Above 200 mA, muscle contractions are so strong that the heart muscles cannot move at all, but these conditions prevent fibrillation.</a:t>
            </a:r>
          </a:p>
        </p:txBody>
      </p:sp>
    </p:spTree>
    <p:custDataLst>
      <p:tags r:id="rId1"/>
    </p:custDataLst>
    <p:extLst>
      <p:ext uri="{BB962C8B-B14F-4D97-AF65-F5344CB8AC3E}">
        <p14:creationId xmlns:p14="http://schemas.microsoft.com/office/powerpoint/2010/main" val="81413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70000" lnSpcReduction="20000"/>
          </a:bodyPr>
          <a:lstStyle/>
          <a:p>
            <a:r>
              <a:rPr lang="ro-RO" b="1" dirty="0" smtClean="0"/>
              <a:t>Electrical risks: Symptoms</a:t>
            </a:r>
          </a:p>
          <a:p>
            <a:r>
              <a:rPr lang="en-US" b="1" dirty="0"/>
              <a:t>Neurological </a:t>
            </a:r>
            <a:r>
              <a:rPr lang="en-US" b="1" dirty="0" smtClean="0"/>
              <a:t>effects</a:t>
            </a:r>
            <a:r>
              <a:rPr lang="ro-RO" b="1" dirty="0" smtClean="0"/>
              <a:t>-</a:t>
            </a:r>
            <a:r>
              <a:rPr lang="en-US" dirty="0" smtClean="0"/>
              <a:t>Current </a:t>
            </a:r>
            <a:r>
              <a:rPr lang="en-US" dirty="0"/>
              <a:t>can cause interference with nervous control, especially over the heart and lungs. Repeated or severe electric shock which does not lead to death has been shown to cause neuropathy. Recent research has found that functional differences in neural activation during spatial working memory and implicit learning oculomotor tasks have been identified in electrical shock </a:t>
            </a:r>
            <a:r>
              <a:rPr lang="en-US" dirty="0" smtClean="0"/>
              <a:t>victims. When </a:t>
            </a:r>
            <a:r>
              <a:rPr lang="en-US" dirty="0"/>
              <a:t>the current path is through the head, it appears that, with sufficient current applied, loss of consciousness almost always occurs swiftly. (This is borne out by some limited self-experimentation by early designers of the electric chair[citation needed] and by research from the field of animal husbandry, where electric stunning has been extensively studied</a:t>
            </a:r>
            <a:r>
              <a:rPr lang="en-US" dirty="0" smtClean="0"/>
              <a:t>)</a:t>
            </a:r>
            <a:endParaRPr lang="ro-RO" dirty="0" smtClean="0"/>
          </a:p>
        </p:txBody>
      </p:sp>
    </p:spTree>
    <p:custDataLst>
      <p:tags r:id="rId1"/>
    </p:custDataLst>
    <p:extLst>
      <p:ext uri="{BB962C8B-B14F-4D97-AF65-F5344CB8AC3E}">
        <p14:creationId xmlns:p14="http://schemas.microsoft.com/office/powerpoint/2010/main" val="4221878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lstStyle/>
          <a:p>
            <a:r>
              <a:rPr lang="ro-RO" b="1" dirty="0" smtClean="0"/>
              <a:t>Electrical risks: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291" y="2708920"/>
            <a:ext cx="2193884" cy="2487910"/>
          </a:xfrm>
          <a:prstGeom prst="rect">
            <a:avLst/>
          </a:prstGeom>
        </p:spPr>
      </p:pic>
      <p:sp>
        <p:nvSpPr>
          <p:cNvPr id="5" name="TextBox 4"/>
          <p:cNvSpPr txBox="1"/>
          <p:nvPr/>
        </p:nvSpPr>
        <p:spPr>
          <a:xfrm>
            <a:off x="2843808" y="5517232"/>
            <a:ext cx="3456384" cy="369332"/>
          </a:xfrm>
          <a:prstGeom prst="rect">
            <a:avLst/>
          </a:prstGeom>
          <a:noFill/>
        </p:spPr>
        <p:txBody>
          <a:bodyPr wrap="square" rtlCol="0">
            <a:spAutoFit/>
          </a:bodyPr>
          <a:lstStyle/>
          <a:p>
            <a:pPr algn="ctr"/>
            <a:r>
              <a:rPr lang="ro-RO" b="1" dirty="0" smtClean="0"/>
              <a:t>Burns produced by electricity</a:t>
            </a:r>
            <a:endParaRPr lang="en-US" b="1" dirty="0"/>
          </a:p>
        </p:txBody>
      </p:sp>
    </p:spTree>
    <p:custDataLst>
      <p:tags r:id="rId1"/>
    </p:custDataLst>
    <p:extLst>
      <p:ext uri="{BB962C8B-B14F-4D97-AF65-F5344CB8AC3E}">
        <p14:creationId xmlns:p14="http://schemas.microsoft.com/office/powerpoint/2010/main" val="3556584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92500" lnSpcReduction="20000"/>
          </a:bodyPr>
          <a:lstStyle/>
          <a:p>
            <a:r>
              <a:rPr lang="ro-RO" b="1" dirty="0" smtClean="0"/>
              <a:t>Thermic risks</a:t>
            </a:r>
            <a:r>
              <a:rPr lang="ro-RO" dirty="0" smtClean="0"/>
              <a:t>: </a:t>
            </a:r>
            <a:r>
              <a:rPr lang="en-US" dirty="0"/>
              <a:t>Temperature extremes can also pose a danger to workers. Heat stress can cause heat stroke, exhaustion, cramps, and rashes. Heat can also fog up safety glasses or cause sweaty palms or dizziness, all of which increase the risk of other injuries. Workers near hot surfaces or steam also are at risk for </a:t>
            </a:r>
            <a:r>
              <a:rPr lang="en-US" dirty="0" smtClean="0"/>
              <a:t>burns</a:t>
            </a:r>
            <a:r>
              <a:rPr lang="ro-RO" dirty="0" smtClean="0"/>
              <a:t>.</a:t>
            </a:r>
            <a:r>
              <a:rPr lang="en-US" dirty="0" smtClean="0"/>
              <a:t>Dehydration </a:t>
            </a:r>
            <a:r>
              <a:rPr lang="en-US" dirty="0"/>
              <a:t>may also result from overexposure to heat. Cold stress also poses a danger to many workers. Overexposure to cold conditions or extreme cold can lead to hypothermia, frostbite, trench foot, or </a:t>
            </a:r>
            <a:r>
              <a:rPr lang="en-US" dirty="0" smtClean="0"/>
              <a:t>chilblains</a:t>
            </a:r>
            <a:r>
              <a:rPr lang="ro-RO" dirty="0" smtClean="0"/>
              <a:t>.</a:t>
            </a:r>
            <a:endParaRPr lang="en-US" dirty="0"/>
          </a:p>
        </p:txBody>
      </p:sp>
    </p:spTree>
    <p:custDataLst>
      <p:tags r:id="rId1"/>
    </p:custDataLst>
    <p:extLst>
      <p:ext uri="{BB962C8B-B14F-4D97-AF65-F5344CB8AC3E}">
        <p14:creationId xmlns:p14="http://schemas.microsoft.com/office/powerpoint/2010/main" val="4134761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77500" lnSpcReduction="20000"/>
          </a:bodyPr>
          <a:lstStyle/>
          <a:p>
            <a:r>
              <a:rPr lang="ro-RO" b="1" dirty="0" smtClean="0"/>
              <a:t>Thermic risks</a:t>
            </a:r>
            <a:r>
              <a:rPr lang="ro-RO" dirty="0" smtClean="0"/>
              <a:t>:HSE gives six factors for thermal confort:</a:t>
            </a:r>
          </a:p>
          <a:p>
            <a:pPr lvl="1"/>
            <a:r>
              <a:rPr lang="en-US" b="1" u="sng" dirty="0"/>
              <a:t>Air </a:t>
            </a:r>
            <a:r>
              <a:rPr lang="en-US" b="1" u="sng" dirty="0" smtClean="0"/>
              <a:t>temperature</a:t>
            </a:r>
            <a:r>
              <a:rPr lang="ro-RO" dirty="0" smtClean="0"/>
              <a:t>:</a:t>
            </a:r>
            <a:r>
              <a:rPr lang="en-US" dirty="0" smtClean="0"/>
              <a:t>This </a:t>
            </a:r>
            <a:r>
              <a:rPr lang="en-US" dirty="0"/>
              <a:t>is the temperature of the air surrounding the body. It is usually given in degrees Celsius (°C) or degrees Fahrenheit (°F).</a:t>
            </a:r>
          </a:p>
          <a:p>
            <a:pPr lvl="1"/>
            <a:r>
              <a:rPr lang="en-US" b="1" u="sng" dirty="0" smtClean="0"/>
              <a:t>Radiant temperature</a:t>
            </a:r>
            <a:r>
              <a:rPr lang="ro-RO" dirty="0" smtClean="0"/>
              <a:t>:</a:t>
            </a:r>
            <a:r>
              <a:rPr lang="en-US" dirty="0" smtClean="0"/>
              <a:t>Thermal </a:t>
            </a:r>
            <a:r>
              <a:rPr lang="en-US" dirty="0"/>
              <a:t>radiation is the heat that radiates from a warm object. Radiant heat may be present if there are heat sources in an </a:t>
            </a:r>
            <a:r>
              <a:rPr lang="en-US" dirty="0" smtClean="0"/>
              <a:t>environment.</a:t>
            </a:r>
            <a:r>
              <a:rPr lang="ro-RO" dirty="0" smtClean="0"/>
              <a:t> </a:t>
            </a:r>
            <a:r>
              <a:rPr lang="en-US" dirty="0" smtClean="0"/>
              <a:t>Radiant </a:t>
            </a:r>
            <a:r>
              <a:rPr lang="en-US" dirty="0"/>
              <a:t>temperature has a greater influence than air temperature on how we lose or gain heat to the environment. Our skin absorbs almost as much radiant energy as a matt black object, although this may be reduced by wearing reflective </a:t>
            </a:r>
            <a:r>
              <a:rPr lang="en-US" dirty="0" smtClean="0"/>
              <a:t>clothing.</a:t>
            </a:r>
            <a:r>
              <a:rPr lang="ro-RO" dirty="0" smtClean="0"/>
              <a:t> </a:t>
            </a:r>
            <a:r>
              <a:rPr lang="en-US" dirty="0" smtClean="0"/>
              <a:t>Examples </a:t>
            </a:r>
            <a:r>
              <a:rPr lang="en-US" dirty="0"/>
              <a:t>of radiant heat sources include: the sun; fire; electric fires; furnaces; steam rollers; ovens; walls in kilns; cookers; dryers; hot surfaces and machinery, molten metals etc.</a:t>
            </a:r>
          </a:p>
        </p:txBody>
      </p:sp>
    </p:spTree>
    <p:custDataLst>
      <p:tags r:id="rId1"/>
    </p:custDataLst>
    <p:extLst>
      <p:ext uri="{BB962C8B-B14F-4D97-AF65-F5344CB8AC3E}">
        <p14:creationId xmlns:p14="http://schemas.microsoft.com/office/powerpoint/2010/main" val="417321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55000" lnSpcReduction="20000"/>
          </a:bodyPr>
          <a:lstStyle/>
          <a:p>
            <a:r>
              <a:rPr lang="ro-RO" b="1" dirty="0" smtClean="0"/>
              <a:t>Thermic risks</a:t>
            </a:r>
            <a:r>
              <a:rPr lang="ro-RO" dirty="0" smtClean="0"/>
              <a:t>:HSE gives six factors for thermal confort:</a:t>
            </a:r>
          </a:p>
          <a:p>
            <a:pPr lvl="1"/>
            <a:r>
              <a:rPr lang="en-US" b="1" u="sng" dirty="0"/>
              <a:t>Air </a:t>
            </a:r>
            <a:r>
              <a:rPr lang="en-US" b="1" u="sng" dirty="0" smtClean="0"/>
              <a:t>velocity</a:t>
            </a:r>
            <a:r>
              <a:rPr lang="ro-RO" b="1" u="sng" dirty="0" smtClean="0"/>
              <a:t> </a:t>
            </a:r>
            <a:r>
              <a:rPr lang="ro-RO" dirty="0" smtClean="0"/>
              <a:t>:</a:t>
            </a:r>
            <a:r>
              <a:rPr lang="en-US" dirty="0" smtClean="0"/>
              <a:t>This </a:t>
            </a:r>
            <a:r>
              <a:rPr lang="en-US" dirty="0"/>
              <a:t>describes the speed of air moving across the worker and may help cool the worker if it is cooler than the </a:t>
            </a:r>
            <a:r>
              <a:rPr lang="en-US" dirty="0" smtClean="0"/>
              <a:t>environment. Air </a:t>
            </a:r>
            <a:r>
              <a:rPr lang="en-US" dirty="0"/>
              <a:t>velocity is an important factor in thermal comfort because people are sensitive to </a:t>
            </a:r>
            <a:r>
              <a:rPr lang="en-US" dirty="0" smtClean="0"/>
              <a:t>it</a:t>
            </a:r>
            <a:r>
              <a:rPr lang="en-US" dirty="0" smtClean="0"/>
              <a:t>.</a:t>
            </a:r>
            <a:r>
              <a:rPr lang="ro-RO" dirty="0" smtClean="0"/>
              <a:t> </a:t>
            </a:r>
            <a:r>
              <a:rPr lang="en-US" dirty="0" smtClean="0"/>
              <a:t>Still </a:t>
            </a:r>
            <a:r>
              <a:rPr lang="en-US" dirty="0"/>
              <a:t>or stagnant air in indoor environments that are artificially heated may cause people to feel stuffy. It may also lead to a build-up in </a:t>
            </a:r>
            <a:r>
              <a:rPr lang="en-US" dirty="0" smtClean="0"/>
              <a:t>odor.</a:t>
            </a:r>
            <a:r>
              <a:rPr lang="ro-RO" dirty="0" smtClean="0"/>
              <a:t> </a:t>
            </a:r>
            <a:r>
              <a:rPr lang="en-US" dirty="0" smtClean="0"/>
              <a:t>Moving </a:t>
            </a:r>
            <a:r>
              <a:rPr lang="en-US" dirty="0"/>
              <a:t>air in warm or humid conditions can increase heat loss through convection without any change in air </a:t>
            </a:r>
            <a:r>
              <a:rPr lang="en-US" dirty="0" smtClean="0"/>
              <a:t>temperature</a:t>
            </a:r>
            <a:r>
              <a:rPr lang="en-US" dirty="0" smtClean="0"/>
              <a:t>.</a:t>
            </a:r>
            <a:r>
              <a:rPr lang="ro-RO" dirty="0" smtClean="0"/>
              <a:t> </a:t>
            </a:r>
            <a:r>
              <a:rPr lang="en-US" dirty="0" smtClean="0"/>
              <a:t>Small </a:t>
            </a:r>
            <a:r>
              <a:rPr lang="en-US" dirty="0"/>
              <a:t>air movement in cool or cold environments may be perceived as draught. If the air temperature is less than skin temperature it will significantly increase convective heat </a:t>
            </a:r>
            <a:r>
              <a:rPr lang="en-US" dirty="0" smtClean="0"/>
              <a:t>loss. Physical </a:t>
            </a:r>
            <a:r>
              <a:rPr lang="en-US" dirty="0"/>
              <a:t>activity also increases air movement, so air velocity may be corrected to account for a person's level of physical activity.</a:t>
            </a:r>
          </a:p>
          <a:p>
            <a:pPr lvl="1"/>
            <a:r>
              <a:rPr lang="en-US" b="1" u="sng" dirty="0" smtClean="0"/>
              <a:t>Humidity</a:t>
            </a:r>
            <a:r>
              <a:rPr lang="ro-RO" dirty="0" smtClean="0"/>
              <a:t>: i</a:t>
            </a:r>
            <a:r>
              <a:rPr lang="en-US" dirty="0" smtClean="0"/>
              <a:t>f </a:t>
            </a:r>
            <a:r>
              <a:rPr lang="en-US" dirty="0"/>
              <a:t>water is heated and it evaporates to the surrounding environment, the resulting amount of water in the air will provide </a:t>
            </a:r>
            <a:r>
              <a:rPr lang="en-US" dirty="0" smtClean="0"/>
              <a:t>humidity. Relative </a:t>
            </a:r>
            <a:r>
              <a:rPr lang="en-US" dirty="0"/>
              <a:t>humidity is the ratio between the actual amount of water </a:t>
            </a:r>
            <a:r>
              <a:rPr lang="en-US" dirty="0" smtClean="0"/>
              <a:t>vapor </a:t>
            </a:r>
            <a:r>
              <a:rPr lang="en-US" dirty="0"/>
              <a:t>in the air and the maximum amount of water </a:t>
            </a:r>
            <a:r>
              <a:rPr lang="en-US" dirty="0" smtClean="0"/>
              <a:t>vapor </a:t>
            </a:r>
            <a:r>
              <a:rPr lang="en-US" dirty="0"/>
              <a:t>that the air can hold at that air </a:t>
            </a:r>
            <a:r>
              <a:rPr lang="en-US" dirty="0" smtClean="0"/>
              <a:t>temperature. Relative </a:t>
            </a:r>
            <a:r>
              <a:rPr lang="en-US" dirty="0"/>
              <a:t>humidity between 40% and 70% does not have a major impact on thermal comfort. In some offices, humidity is usually kept between 40-70% because of computers. However, in workplaces which are not air conditioned, or where the climatic conditions outdoors may influence the indoor thermal environment, relative humidity may be higher than 70% on warm or hot humid days. Humidity in indoor environments can vary greatly, and may be dependent on whether there are drying processes (paper mills, laundry </a:t>
            </a:r>
            <a:r>
              <a:rPr lang="en-US" dirty="0" smtClean="0"/>
              <a:t>etc.) </a:t>
            </a:r>
            <a:r>
              <a:rPr lang="en-US" dirty="0"/>
              <a:t>where steam is given off.</a:t>
            </a:r>
            <a:endParaRPr lang="ro-RO" dirty="0" smtClean="0"/>
          </a:p>
          <a:p>
            <a:endParaRPr lang="en-US" dirty="0"/>
          </a:p>
        </p:txBody>
      </p:sp>
    </p:spTree>
    <p:custDataLst>
      <p:tags r:id="rId1"/>
    </p:custDataLst>
    <p:extLst>
      <p:ext uri="{BB962C8B-B14F-4D97-AF65-F5344CB8AC3E}">
        <p14:creationId xmlns:p14="http://schemas.microsoft.com/office/powerpoint/2010/main" val="1594104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55000" lnSpcReduction="20000"/>
          </a:bodyPr>
          <a:lstStyle/>
          <a:p>
            <a:r>
              <a:rPr lang="ro-RO" b="1" dirty="0" smtClean="0"/>
              <a:t>Thermic risks</a:t>
            </a:r>
            <a:r>
              <a:rPr lang="ro-RO" dirty="0" smtClean="0"/>
              <a:t>:HSE gives six factors for thermal confort:</a:t>
            </a:r>
          </a:p>
          <a:p>
            <a:pPr lvl="1"/>
            <a:r>
              <a:rPr lang="en-US" b="1" u="sng" dirty="0"/>
              <a:t>Clothing </a:t>
            </a:r>
            <a:r>
              <a:rPr lang="en-US" b="1" u="sng" dirty="0" smtClean="0"/>
              <a:t>insulation</a:t>
            </a:r>
            <a:r>
              <a:rPr lang="ro-RO" b="1" u="sng" dirty="0" smtClean="0"/>
              <a:t> :</a:t>
            </a:r>
            <a:r>
              <a:rPr lang="ro-RO" b="1" dirty="0" smtClean="0"/>
              <a:t> </a:t>
            </a:r>
            <a:r>
              <a:rPr lang="en-US" dirty="0" smtClean="0"/>
              <a:t>Clothing</a:t>
            </a:r>
            <a:r>
              <a:rPr lang="en-US" dirty="0"/>
              <a:t>, by its very nature, interferes with our ability to lose heat to the environment. Thermal comfort is very much dependent on the insulating effect of clothing on the </a:t>
            </a:r>
            <a:r>
              <a:rPr lang="en-US" dirty="0" smtClean="0"/>
              <a:t>wearer.</a:t>
            </a:r>
            <a:r>
              <a:rPr lang="ro-RO" dirty="0" smtClean="0"/>
              <a:t> </a:t>
            </a:r>
            <a:r>
              <a:rPr lang="en-US" dirty="0" smtClean="0"/>
              <a:t>Wearing </a:t>
            </a:r>
            <a:r>
              <a:rPr lang="en-US" dirty="0"/>
              <a:t>too much clothing or personal protective equipment (PPE) may be a primary cause of heat stress even if the environment is not considered warm or hot. If clothing does not provide enough insulation, the wearer may be at risk from cold injuries such as frost bite or hypothermia in cold </a:t>
            </a:r>
            <a:r>
              <a:rPr lang="en-US" dirty="0" smtClean="0"/>
              <a:t>conditions. Clothing </a:t>
            </a:r>
            <a:r>
              <a:rPr lang="en-US" dirty="0"/>
              <a:t>is both a potential cause of thermal discomfort as well as a control for it as we adapt to the climate in which we live and play. You may add layers of clothing if you feel cold, or remove layers of clothing if you feel warm. However, many companies remove this ability for their employees to make reasonable adaptations to their </a:t>
            </a:r>
            <a:r>
              <a:rPr lang="en-US" dirty="0" smtClean="0"/>
              <a:t>clothing. It </a:t>
            </a:r>
            <a:r>
              <a:rPr lang="en-US" dirty="0"/>
              <a:t>is important to identify how the clothing may contribute to thermal comfort or discomfort. It may also be necessary to evaluate the level of protection that any PPE is providing – can less or other PPE be used?</a:t>
            </a:r>
          </a:p>
          <a:p>
            <a:pPr lvl="1"/>
            <a:r>
              <a:rPr lang="en-US" b="1" u="sng" dirty="0" smtClean="0"/>
              <a:t>Work </a:t>
            </a:r>
            <a:r>
              <a:rPr lang="en-US" b="1" u="sng" dirty="0"/>
              <a:t>rate/metabolic </a:t>
            </a:r>
            <a:r>
              <a:rPr lang="en-US" b="1" u="sng" dirty="0" smtClean="0"/>
              <a:t>heat</a:t>
            </a:r>
            <a:r>
              <a:rPr lang="ro-RO" b="1" u="sng" dirty="0" smtClean="0"/>
              <a:t> :</a:t>
            </a:r>
            <a:r>
              <a:rPr lang="en-US" dirty="0" smtClean="0"/>
              <a:t>The </a:t>
            </a:r>
            <a:r>
              <a:rPr lang="en-US" dirty="0"/>
              <a:t>work or metabolic rate, is essential for a thermal risk assessment. It describes the heat that we produce inside our bodies as we carry out physical </a:t>
            </a:r>
            <a:r>
              <a:rPr lang="en-US" dirty="0" smtClean="0"/>
              <a:t>activity. The </a:t>
            </a:r>
            <a:r>
              <a:rPr lang="en-US" dirty="0"/>
              <a:t>more physical work we do, the more heat we produce. The more heat we produce, the more heat needs to be lost so we don’t overheat. The impact of metabolic rate on thermal comfort is </a:t>
            </a:r>
            <a:r>
              <a:rPr lang="en-US" dirty="0" smtClean="0"/>
              <a:t>critical. When </a:t>
            </a:r>
            <a:r>
              <a:rPr lang="en-US" dirty="0"/>
              <a:t>considering these factors, it is also essential to consider a person's own physical characteristics.</a:t>
            </a:r>
            <a:endParaRPr lang="ro-RO" dirty="0" smtClean="0"/>
          </a:p>
        </p:txBody>
      </p:sp>
    </p:spTree>
    <p:custDataLst>
      <p:tags r:id="rId1"/>
    </p:custDataLst>
    <p:extLst>
      <p:ext uri="{BB962C8B-B14F-4D97-AF65-F5344CB8AC3E}">
        <p14:creationId xmlns:p14="http://schemas.microsoft.com/office/powerpoint/2010/main" val="695626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lstStyle/>
          <a:p>
            <a:r>
              <a:rPr lang="ro-RO" b="1" dirty="0" smtClean="0"/>
              <a:t>Thermic risks</a:t>
            </a:r>
            <a:r>
              <a:rPr lang="ro-RO" dirty="0" smtClean="0"/>
              <a:t>:</a:t>
            </a:r>
          </a:p>
          <a:p>
            <a:endParaRPr lang="en-US" dirty="0"/>
          </a:p>
        </p:txBody>
      </p:sp>
      <p:grpSp>
        <p:nvGrpSpPr>
          <p:cNvPr id="6" name="Group 5"/>
          <p:cNvGrpSpPr/>
          <p:nvPr/>
        </p:nvGrpSpPr>
        <p:grpSpPr>
          <a:xfrm>
            <a:off x="1691680" y="2636912"/>
            <a:ext cx="5568306" cy="1859657"/>
            <a:chOff x="2128266" y="2521074"/>
            <a:chExt cx="5568306" cy="185965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266" y="2521074"/>
              <a:ext cx="2466975" cy="18478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2532881"/>
              <a:ext cx="2476500" cy="1847850"/>
            </a:xfrm>
            <a:prstGeom prst="rect">
              <a:avLst/>
            </a:prstGeom>
          </p:spPr>
        </p:pic>
      </p:grpSp>
      <p:sp>
        <p:nvSpPr>
          <p:cNvPr id="7" name="TextBox 6"/>
          <p:cNvSpPr txBox="1"/>
          <p:nvPr/>
        </p:nvSpPr>
        <p:spPr>
          <a:xfrm>
            <a:off x="2627784" y="4653136"/>
            <a:ext cx="2952328" cy="369332"/>
          </a:xfrm>
          <a:prstGeom prst="rect">
            <a:avLst/>
          </a:prstGeom>
          <a:noFill/>
        </p:spPr>
        <p:txBody>
          <a:bodyPr wrap="square" rtlCol="0">
            <a:spAutoFit/>
          </a:bodyPr>
          <a:lstStyle/>
          <a:p>
            <a:pPr algn="ctr"/>
            <a:r>
              <a:rPr lang="ro-RO" b="1" dirty="0" smtClean="0"/>
              <a:t>Thermic risks</a:t>
            </a:r>
            <a:endParaRPr lang="en-US" b="1" dirty="0"/>
          </a:p>
        </p:txBody>
      </p:sp>
    </p:spTree>
    <p:custDataLst>
      <p:tags r:id="rId1"/>
    </p:custDataLst>
    <p:extLst>
      <p:ext uri="{BB962C8B-B14F-4D97-AF65-F5344CB8AC3E}">
        <p14:creationId xmlns:p14="http://schemas.microsoft.com/office/powerpoint/2010/main" val="348330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6"/>
            </a:solidFill>
          </a:ln>
          <a:effectLst>
            <a:outerShdw blurRad="50800" dist="38100" dir="2700000" algn="tl" rotWithShape="0">
              <a:prstClr val="black">
                <a:alpha val="40000"/>
              </a:prstClr>
            </a:outerShdw>
          </a:effectLst>
        </p:spPr>
        <p:txBody>
          <a:bodyPr/>
          <a:lstStyle/>
          <a:p>
            <a:r>
              <a:rPr lang="ro-RO" dirty="0" smtClean="0"/>
              <a:t>HAZARD AND RISK</a:t>
            </a:r>
            <a:endParaRPr lang="en-US" dirty="0"/>
          </a:p>
        </p:txBody>
      </p:sp>
      <p:sp>
        <p:nvSpPr>
          <p:cNvPr id="3" name="Content Placeholder 2"/>
          <p:cNvSpPr>
            <a:spLocks noGrp="1"/>
          </p:cNvSpPr>
          <p:nvPr>
            <p:ph idx="1"/>
          </p:nvPr>
        </p:nvSpPr>
        <p:spPr/>
        <p:txBody>
          <a:bodyPr>
            <a:normAutofit/>
          </a:bodyPr>
          <a:lstStyle/>
          <a:p>
            <a:r>
              <a:rPr lang="en-US" dirty="0"/>
              <a:t>The terminology used in OSH varies between countries, but generally speaking:</a:t>
            </a:r>
          </a:p>
          <a:p>
            <a:pPr lvl="1"/>
            <a:r>
              <a:rPr lang="en-US" dirty="0" smtClean="0"/>
              <a:t>A </a:t>
            </a:r>
            <a:r>
              <a:rPr lang="en-US" b="1" dirty="0"/>
              <a:t>hazard</a:t>
            </a:r>
            <a:r>
              <a:rPr lang="en-US" dirty="0"/>
              <a:t> is something that can cause harm if not </a:t>
            </a:r>
            <a:r>
              <a:rPr lang="en-US" dirty="0" smtClean="0"/>
              <a:t>controlled</a:t>
            </a:r>
            <a:r>
              <a:rPr lang="en-US" dirty="0" smtClean="0"/>
              <a:t>.</a:t>
            </a:r>
            <a:r>
              <a:rPr lang="ro-RO" dirty="0" smtClean="0"/>
              <a:t> </a:t>
            </a:r>
            <a:r>
              <a:rPr lang="en-US" dirty="0" smtClean="0"/>
              <a:t>The </a:t>
            </a:r>
            <a:r>
              <a:rPr lang="en-US" dirty="0"/>
              <a:t>outcome is the harm that results from an uncontrolled hazard.</a:t>
            </a:r>
          </a:p>
          <a:p>
            <a:pPr lvl="1"/>
            <a:r>
              <a:rPr lang="en-US" dirty="0"/>
              <a:t>A </a:t>
            </a:r>
            <a:r>
              <a:rPr lang="en-US" b="1" dirty="0"/>
              <a:t>risk</a:t>
            </a:r>
            <a:r>
              <a:rPr lang="en-US" dirty="0"/>
              <a:t> is a combination of the probability that a particular outcome will occur and the severity of the harm involved.</a:t>
            </a:r>
          </a:p>
        </p:txBody>
      </p:sp>
    </p:spTree>
    <p:custDataLst>
      <p:tags r:id="rId1"/>
    </p:custDataLst>
    <p:extLst>
      <p:ext uri="{BB962C8B-B14F-4D97-AF65-F5344CB8AC3E}">
        <p14:creationId xmlns:p14="http://schemas.microsoft.com/office/powerpoint/2010/main" val="951097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92500" lnSpcReduction="20000"/>
          </a:bodyPr>
          <a:lstStyle/>
          <a:p>
            <a:r>
              <a:rPr lang="ro-RO" b="1" dirty="0" smtClean="0"/>
              <a:t>Confined spaces</a:t>
            </a:r>
            <a:r>
              <a:rPr lang="ro-RO" dirty="0" smtClean="0"/>
              <a:t>: </a:t>
            </a:r>
            <a:r>
              <a:rPr lang="en-US" dirty="0"/>
              <a:t>Confined spaces also present a </a:t>
            </a:r>
            <a:r>
              <a:rPr lang="ro-RO" dirty="0" smtClean="0"/>
              <a:t>physical </a:t>
            </a:r>
            <a:r>
              <a:rPr lang="en-US" dirty="0" smtClean="0"/>
              <a:t>work </a:t>
            </a:r>
            <a:r>
              <a:rPr lang="en-US" dirty="0"/>
              <a:t>hazard. The National Institute of Occupational Safety and Health defines "confined space" as having limited openings for entry and exit and unfavorable natural ventilation, and which is not intended for continuous employee occupancy. Spaces of this kind can include storage tanks, ship compartments, sewers, and </a:t>
            </a:r>
            <a:r>
              <a:rPr lang="en-US" dirty="0" smtClean="0"/>
              <a:t>pipelines</a:t>
            </a:r>
            <a:r>
              <a:rPr lang="ro-RO" dirty="0" smtClean="0"/>
              <a:t>.</a:t>
            </a:r>
            <a:r>
              <a:rPr lang="en-US" dirty="0" smtClean="0"/>
              <a:t>Confined </a:t>
            </a:r>
            <a:r>
              <a:rPr lang="en-US" dirty="0"/>
              <a:t>spaces can pose a hazard not just to workers, but also to people who try to rescue them.</a:t>
            </a:r>
          </a:p>
        </p:txBody>
      </p:sp>
    </p:spTree>
    <p:custDataLst>
      <p:tags r:id="rId1"/>
    </p:custDataLst>
    <p:extLst>
      <p:ext uri="{BB962C8B-B14F-4D97-AF65-F5344CB8AC3E}">
        <p14:creationId xmlns:p14="http://schemas.microsoft.com/office/powerpoint/2010/main" val="21092262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70000" lnSpcReduction="20000"/>
          </a:bodyPr>
          <a:lstStyle/>
          <a:p>
            <a:r>
              <a:rPr lang="ro-RO" b="1" dirty="0" smtClean="0"/>
              <a:t>Confined spaces</a:t>
            </a:r>
            <a:r>
              <a:rPr lang="ro-RO" dirty="0" smtClean="0"/>
              <a:t>: </a:t>
            </a:r>
            <a:r>
              <a:rPr lang="en-US" dirty="0"/>
              <a:t>A confined space is an enclosed area with limited space and accessibility. An example is the interior of a storage tank, which may be occasionally entered by workers for maintenance but is otherwise not a habitable space. Hazards in a confined space often include harmful dust or gases, asphyxiation, submersion in liquids or free-flowing granular solids (for example, grain bins), electrocution, or </a:t>
            </a:r>
            <a:r>
              <a:rPr lang="en-US" dirty="0" smtClean="0"/>
              <a:t>entrapment. Confined </a:t>
            </a:r>
            <a:r>
              <a:rPr lang="en-US" dirty="0"/>
              <a:t>space accidents are of particular concern in occupational safety and health due to the hazards that they pose to the victim and subsequently to a rescue team</a:t>
            </a:r>
            <a:r>
              <a:rPr lang="en-US" dirty="0" smtClean="0"/>
              <a:t>. </a:t>
            </a:r>
            <a:r>
              <a:rPr lang="en-US" dirty="0"/>
              <a:t>Confined space training outlines the skills and protocols for safe entry to confined spaces, and includes precautions such as locking and tagging out connecting piping, testing of breathable air quality, forced ventilation, observation of workers in the space, and a predetermined rescue plan with appropriate safety harnesses and other rescue equipment standing by.</a:t>
            </a:r>
          </a:p>
        </p:txBody>
      </p:sp>
    </p:spTree>
    <p:custDataLst>
      <p:tags r:id="rId1"/>
    </p:custDataLst>
    <p:extLst>
      <p:ext uri="{BB962C8B-B14F-4D97-AF65-F5344CB8AC3E}">
        <p14:creationId xmlns:p14="http://schemas.microsoft.com/office/powerpoint/2010/main" val="1914519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62500" lnSpcReduction="20000"/>
          </a:bodyPr>
          <a:lstStyle/>
          <a:p>
            <a:r>
              <a:rPr lang="ro-RO" b="1" dirty="0" smtClean="0"/>
              <a:t>Confined spaces</a:t>
            </a:r>
            <a:r>
              <a:rPr lang="ro-RO" dirty="0" smtClean="0"/>
              <a:t>:</a:t>
            </a:r>
            <a:r>
              <a:rPr lang="en-US" u="sng" dirty="0"/>
              <a:t>Atmospheric </a:t>
            </a:r>
            <a:r>
              <a:rPr lang="en-US" u="sng" dirty="0" smtClean="0"/>
              <a:t>hazards</a:t>
            </a:r>
            <a:r>
              <a:rPr lang="ro-RO" dirty="0" smtClean="0"/>
              <a:t>-</a:t>
            </a:r>
            <a:r>
              <a:rPr lang="en-US" dirty="0" smtClean="0"/>
              <a:t>The </a:t>
            </a:r>
            <a:r>
              <a:rPr lang="en-US" dirty="0"/>
              <a:t>most common hazard seen in confined spaces is that of atmospheric hazards. These affect air quality and present immediate hazards to health or life. Acceptable atmospheric conditions must be verified before entry, and must be monitored continuously while the space is occupied. The oxygen concentration, the presence of toxic gases, and flammable material are the three conditions that must be monitored.</a:t>
            </a:r>
          </a:p>
          <a:p>
            <a:r>
              <a:rPr lang="en-US" dirty="0" smtClean="0"/>
              <a:t>Oxygen </a:t>
            </a:r>
            <a:r>
              <a:rPr lang="en-US" dirty="0"/>
              <a:t>concentration is considered safe if it is between 19.5% and 23.5% of the total atmosphere. To protect against toxic gases, contaminants have permissible exposure limits (PELs), which are set by OSHA. Work also cannot continue if the concentration of a material reaches or exceeds 10% of its lower explosive limit</a:t>
            </a:r>
            <a:r>
              <a:rPr lang="en-US" dirty="0" smtClean="0"/>
              <a:t>.</a:t>
            </a:r>
            <a:endParaRPr lang="en-US" dirty="0"/>
          </a:p>
          <a:p>
            <a:r>
              <a:rPr lang="en-US" dirty="0"/>
              <a:t>Even if a tank or similar vessel initially is tested and found to contain breathable air, a hazard can develop during operations inside the tank if residues inside the tank can release toxic gas or vapor when disturbed or if accidentally ignited. Steel water tanks may have dangerously low oxygen concentration when the interior rusts</a:t>
            </a:r>
            <a:r>
              <a:rPr lang="en-US" dirty="0" smtClean="0"/>
              <a:t>.</a:t>
            </a:r>
            <a:endParaRPr lang="en-US" dirty="0"/>
          </a:p>
        </p:txBody>
      </p:sp>
    </p:spTree>
    <p:custDataLst>
      <p:tags r:id="rId1"/>
    </p:custDataLst>
    <p:extLst>
      <p:ext uri="{BB962C8B-B14F-4D97-AF65-F5344CB8AC3E}">
        <p14:creationId xmlns:p14="http://schemas.microsoft.com/office/powerpoint/2010/main" val="3738804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77500" lnSpcReduction="20000"/>
          </a:bodyPr>
          <a:lstStyle/>
          <a:p>
            <a:r>
              <a:rPr lang="ro-RO" b="1" dirty="0" smtClean="0"/>
              <a:t>Confined spaces</a:t>
            </a:r>
            <a:r>
              <a:rPr lang="ro-RO" dirty="0" smtClean="0"/>
              <a:t>:</a:t>
            </a:r>
            <a:r>
              <a:rPr lang="en-US" dirty="0"/>
              <a:t>Injuries and fatalities involving confined spaces are frequent and often involve successive fatalities when would-be rescuers succumb to the same problem as the initial victim. Approximately 60% of fatalities involve would-be rescuers and more than 30% of fatalities occur in a space that has been tested and found to be safe to enter. One example was in 2006 at the decommissioned Sullivan Mine in British Columbia, Canada when one initial victim and then three rescuers all died.</a:t>
            </a:r>
          </a:p>
          <a:p>
            <a:r>
              <a:rPr lang="en-US" dirty="0" smtClean="0"/>
              <a:t>Accidents </a:t>
            </a:r>
            <a:r>
              <a:rPr lang="en-US" dirty="0"/>
              <a:t>in confined spaces present unique challenges and are often catastrophic, such as the Xcel Energy Cabin Creek Fire in 2007.</a:t>
            </a:r>
          </a:p>
        </p:txBody>
      </p:sp>
    </p:spTree>
    <p:custDataLst>
      <p:tags r:id="rId1"/>
    </p:custDataLst>
    <p:extLst>
      <p:ext uri="{BB962C8B-B14F-4D97-AF65-F5344CB8AC3E}">
        <p14:creationId xmlns:p14="http://schemas.microsoft.com/office/powerpoint/2010/main" val="18411981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normAutofit fontScale="62500" lnSpcReduction="20000"/>
          </a:bodyPr>
          <a:lstStyle/>
          <a:p>
            <a:r>
              <a:rPr lang="ro-RO" b="1" i="1" dirty="0" smtClean="0"/>
              <a:t>Confined space case study-</a:t>
            </a:r>
            <a:r>
              <a:rPr lang="en-US" b="1" i="1" dirty="0"/>
              <a:t> </a:t>
            </a:r>
            <a:r>
              <a:rPr lang="en-US" dirty="0"/>
              <a:t>Xcel Energy Cabin Creek Fire </a:t>
            </a:r>
            <a:r>
              <a:rPr lang="ro-RO" dirty="0" smtClean="0"/>
              <a:t>- </a:t>
            </a:r>
            <a:r>
              <a:rPr lang="en-US" dirty="0" smtClean="0"/>
              <a:t>Firefighters </a:t>
            </a:r>
            <a:r>
              <a:rPr lang="en-US" dirty="0"/>
              <a:t>who first arrived at the scene desperately tried to rescue the workers by taking a small gas-powered all-terrain vehicle through the entrance and up the tunnel, but they were turned back by thick smoke. A rescue would have involved firefighters using ropes or ladders to go down a 20-foot vertical section of tunnel, then down a 1,000-foot section sloped 55 degrees to reach a horizontal section where the workers were.</a:t>
            </a:r>
          </a:p>
          <a:p>
            <a:r>
              <a:rPr lang="en-US" dirty="0" smtClean="0"/>
              <a:t>The </a:t>
            </a:r>
            <a:r>
              <a:rPr lang="en-US" dirty="0"/>
              <a:t>workers had just finished sandblasting the inside of a portion of the tunnel that serves as a pipe from a mountain reservoir to a hydroelectric generator. They began spraying epoxy paint inside the tunnel and were having problems keeping the mixture flowing through the hoses. They painted about 10 feet of the tunnel and had stopped for the day.</a:t>
            </a:r>
          </a:p>
          <a:p>
            <a:r>
              <a:rPr lang="en-US" dirty="0" smtClean="0"/>
              <a:t>While </a:t>
            </a:r>
            <a:r>
              <a:rPr lang="en-US" dirty="0"/>
              <a:t>cleaning their spraying equipment with a flammable solvent, a static spark from machinery inside the tunnel likely ignited the fire, according to the report.</a:t>
            </a:r>
          </a:p>
          <a:p>
            <a:r>
              <a:rPr lang="en-US" dirty="0" smtClean="0"/>
              <a:t>The </a:t>
            </a:r>
            <a:r>
              <a:rPr lang="en-US" dirty="0"/>
              <a:t>five trapped workers communicated via radio for 45 minutes with colleagues and rescue crews.</a:t>
            </a:r>
          </a:p>
        </p:txBody>
      </p:sp>
    </p:spTree>
    <p:custDataLst>
      <p:tags r:id="rId1"/>
    </p:custDataLst>
    <p:extLst>
      <p:ext uri="{BB962C8B-B14F-4D97-AF65-F5344CB8AC3E}">
        <p14:creationId xmlns:p14="http://schemas.microsoft.com/office/powerpoint/2010/main" val="33779109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FACTORS-Physical</a:t>
            </a:r>
            <a:endParaRPr lang="en-US" dirty="0"/>
          </a:p>
        </p:txBody>
      </p:sp>
      <p:sp>
        <p:nvSpPr>
          <p:cNvPr id="3" name="Content Placeholder 2"/>
          <p:cNvSpPr>
            <a:spLocks noGrp="1"/>
          </p:cNvSpPr>
          <p:nvPr>
            <p:ph idx="1"/>
          </p:nvPr>
        </p:nvSpPr>
        <p:spPr/>
        <p:txBody>
          <a:bodyPr/>
          <a:lstStyle/>
          <a:p>
            <a:r>
              <a:rPr lang="ro-RO" b="1" dirty="0" smtClean="0"/>
              <a:t>Confined spaces</a:t>
            </a:r>
            <a:r>
              <a:rPr lang="ro-RO" dirty="0" smtClean="0"/>
              <a:t>:</a:t>
            </a:r>
          </a:p>
          <a:p>
            <a:endParaRPr lang="en-US" dirty="0"/>
          </a:p>
        </p:txBody>
      </p:sp>
      <p:grpSp>
        <p:nvGrpSpPr>
          <p:cNvPr id="6" name="Group 5"/>
          <p:cNvGrpSpPr/>
          <p:nvPr/>
        </p:nvGrpSpPr>
        <p:grpSpPr>
          <a:xfrm>
            <a:off x="1619672" y="3026085"/>
            <a:ext cx="5757231" cy="1620180"/>
            <a:chOff x="2483768" y="3032956"/>
            <a:chExt cx="5757231" cy="162018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032956"/>
              <a:ext cx="2160240" cy="16201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8853" y="3068960"/>
              <a:ext cx="2812146" cy="1584176"/>
            </a:xfrm>
            <a:prstGeom prst="rect">
              <a:avLst/>
            </a:prstGeom>
          </p:spPr>
        </p:pic>
      </p:grpSp>
      <p:sp>
        <p:nvSpPr>
          <p:cNvPr id="7" name="TextBox 6"/>
          <p:cNvSpPr txBox="1"/>
          <p:nvPr/>
        </p:nvSpPr>
        <p:spPr>
          <a:xfrm>
            <a:off x="2843808" y="5085184"/>
            <a:ext cx="3127022" cy="369332"/>
          </a:xfrm>
          <a:prstGeom prst="rect">
            <a:avLst/>
          </a:prstGeom>
          <a:noFill/>
        </p:spPr>
        <p:txBody>
          <a:bodyPr wrap="square" rtlCol="0">
            <a:spAutoFit/>
          </a:bodyPr>
          <a:lstStyle/>
          <a:p>
            <a:pPr algn="ctr"/>
            <a:r>
              <a:rPr lang="ro-RO" b="1" dirty="0" smtClean="0"/>
              <a:t>Confined spaces</a:t>
            </a:r>
            <a:endParaRPr lang="en-US" b="1" dirty="0"/>
          </a:p>
        </p:txBody>
      </p:sp>
    </p:spTree>
    <p:custDataLst>
      <p:tags r:id="rId1"/>
    </p:custDataLst>
    <p:extLst>
      <p:ext uri="{BB962C8B-B14F-4D97-AF65-F5344CB8AC3E}">
        <p14:creationId xmlns:p14="http://schemas.microsoft.com/office/powerpoint/2010/main" val="14819860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ro-RO" dirty="0" smtClean="0"/>
              <a:t>BIOLOGICAL RISK FACTORS</a:t>
            </a:r>
            <a:endParaRPr lang="en-US" dirty="0"/>
          </a:p>
        </p:txBody>
      </p:sp>
      <p:sp>
        <p:nvSpPr>
          <p:cNvPr id="3" name="Text Placeholder 2"/>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41783303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70000" lnSpcReduction="20000"/>
          </a:bodyPr>
          <a:lstStyle/>
          <a:p>
            <a:r>
              <a:rPr lang="en-US" dirty="0"/>
              <a:t>As part of Community Strategy for 2002–2006, a </a:t>
            </a:r>
            <a:r>
              <a:rPr lang="en-US" dirty="0" smtClean="0"/>
              <a:t>survey</a:t>
            </a:r>
            <a:r>
              <a:rPr lang="ro-RO" dirty="0" smtClean="0"/>
              <a:t> </a:t>
            </a:r>
            <a:r>
              <a:rPr lang="en-US" dirty="0" smtClean="0"/>
              <a:t>carried </a:t>
            </a:r>
            <a:r>
              <a:rPr lang="en-US" dirty="0"/>
              <a:t>out by the European Risk Observatory of the </a:t>
            </a:r>
            <a:r>
              <a:rPr lang="en-US" dirty="0" smtClean="0"/>
              <a:t>European</a:t>
            </a:r>
            <a:r>
              <a:rPr lang="ro-RO" dirty="0" smtClean="0"/>
              <a:t> </a:t>
            </a:r>
            <a:r>
              <a:rPr lang="en-US" dirty="0" smtClean="0"/>
              <a:t>Agency </a:t>
            </a:r>
            <a:r>
              <a:rPr lang="en-US" dirty="0"/>
              <a:t>for Safety and Health at Work has in </a:t>
            </a:r>
            <a:r>
              <a:rPr lang="en-US" dirty="0" smtClean="0"/>
              <a:t>fact</a:t>
            </a:r>
            <a:r>
              <a:rPr lang="ro-RO" dirty="0" smtClean="0"/>
              <a:t> </a:t>
            </a:r>
            <a:r>
              <a:rPr lang="en-US" dirty="0" smtClean="0"/>
              <a:t>identified </a:t>
            </a:r>
            <a:r>
              <a:rPr lang="en-US" dirty="0"/>
              <a:t>the following ten emerging biological risks </a:t>
            </a:r>
            <a:r>
              <a:rPr lang="ro-RO" dirty="0" smtClean="0"/>
              <a:t>:</a:t>
            </a:r>
            <a:endParaRPr lang="en-US" dirty="0"/>
          </a:p>
          <a:p>
            <a:pPr lvl="1"/>
            <a:r>
              <a:rPr lang="en-US" dirty="0"/>
              <a:t> </a:t>
            </a:r>
            <a:r>
              <a:rPr lang="ro-RO" dirty="0" smtClean="0"/>
              <a:t>	</a:t>
            </a:r>
            <a:r>
              <a:rPr lang="en-US" b="1" dirty="0" smtClean="0"/>
              <a:t>1</a:t>
            </a:r>
            <a:r>
              <a:rPr lang="en-US" b="1" dirty="0"/>
              <a:t>) occupational risks related to global epidemics;</a:t>
            </a:r>
          </a:p>
          <a:p>
            <a:pPr lvl="1"/>
            <a:r>
              <a:rPr lang="en-US" b="1" dirty="0"/>
              <a:t> </a:t>
            </a:r>
            <a:r>
              <a:rPr lang="ro-RO" b="1" dirty="0" smtClean="0"/>
              <a:t>	</a:t>
            </a:r>
            <a:r>
              <a:rPr lang="en-US" b="1" dirty="0" smtClean="0"/>
              <a:t>2</a:t>
            </a:r>
            <a:r>
              <a:rPr lang="en-US" b="1" dirty="0"/>
              <a:t>) difficult assessment of biological risks;</a:t>
            </a:r>
          </a:p>
          <a:p>
            <a:pPr lvl="1"/>
            <a:r>
              <a:rPr lang="en-US" b="1" dirty="0"/>
              <a:t> </a:t>
            </a:r>
            <a:r>
              <a:rPr lang="ro-RO" b="1" dirty="0" smtClean="0"/>
              <a:t>	</a:t>
            </a:r>
            <a:r>
              <a:rPr lang="en-US" b="1" dirty="0" smtClean="0"/>
              <a:t>3</a:t>
            </a:r>
            <a:r>
              <a:rPr lang="en-US" b="1" dirty="0"/>
              <a:t>) workers exposure to drug-resistant </a:t>
            </a:r>
            <a:r>
              <a:rPr lang="en-US" b="1" dirty="0" smtClean="0"/>
              <a:t>microorganisms;</a:t>
            </a:r>
            <a:endParaRPr lang="en-US" b="1" dirty="0"/>
          </a:p>
          <a:p>
            <a:pPr lvl="1"/>
            <a:r>
              <a:rPr lang="en-US" b="1" dirty="0"/>
              <a:t> </a:t>
            </a:r>
            <a:r>
              <a:rPr lang="ro-RO" b="1" dirty="0" smtClean="0"/>
              <a:t>	</a:t>
            </a:r>
            <a:r>
              <a:rPr lang="en-US" b="1" dirty="0" smtClean="0"/>
              <a:t>4</a:t>
            </a:r>
            <a:r>
              <a:rPr lang="en-US" b="1" dirty="0"/>
              <a:t>) lack of information on biological risks;</a:t>
            </a:r>
          </a:p>
          <a:p>
            <a:pPr lvl="1"/>
            <a:r>
              <a:rPr lang="en-US" b="1" dirty="0"/>
              <a:t> </a:t>
            </a:r>
            <a:r>
              <a:rPr lang="ro-RO" b="1" dirty="0" smtClean="0"/>
              <a:t>	</a:t>
            </a:r>
            <a:r>
              <a:rPr lang="en-US" b="1" dirty="0" smtClean="0"/>
              <a:t>5</a:t>
            </a:r>
            <a:r>
              <a:rPr lang="en-US" b="1" dirty="0"/>
              <a:t>) poor </a:t>
            </a:r>
            <a:r>
              <a:rPr lang="en-US" b="1" dirty="0" smtClean="0"/>
              <a:t>maintenance </a:t>
            </a:r>
            <a:r>
              <a:rPr lang="en-US" b="1" dirty="0"/>
              <a:t>of air-conditioning and water systems;</a:t>
            </a:r>
          </a:p>
          <a:p>
            <a:pPr lvl="1"/>
            <a:r>
              <a:rPr lang="en-US" b="1" dirty="0"/>
              <a:t> </a:t>
            </a:r>
            <a:r>
              <a:rPr lang="ro-RO" b="1" dirty="0" smtClean="0"/>
              <a:t>	</a:t>
            </a:r>
            <a:r>
              <a:rPr lang="en-US" b="1" dirty="0" smtClean="0"/>
              <a:t>6</a:t>
            </a:r>
            <a:r>
              <a:rPr lang="en-US" b="1" dirty="0"/>
              <a:t>) inadequate OSH (Occupational Safety Health) </a:t>
            </a:r>
            <a:r>
              <a:rPr lang="en-US" b="1" dirty="0" smtClean="0"/>
              <a:t>training</a:t>
            </a:r>
            <a:r>
              <a:rPr lang="ro-RO" b="1" dirty="0" smtClean="0"/>
              <a:t> </a:t>
            </a:r>
            <a:r>
              <a:rPr lang="en-US" b="1" dirty="0" smtClean="0"/>
              <a:t>of </a:t>
            </a:r>
            <a:r>
              <a:rPr lang="en-US" b="1" dirty="0"/>
              <a:t>local </a:t>
            </a:r>
            <a:r>
              <a:rPr lang="ro-RO" b="1" dirty="0" smtClean="0"/>
              <a:t>	</a:t>
            </a:r>
            <a:r>
              <a:rPr lang="en-US" b="1" dirty="0" smtClean="0"/>
              <a:t>authorities </a:t>
            </a:r>
            <a:r>
              <a:rPr lang="en-US" b="1" dirty="0"/>
              <a:t>staff;</a:t>
            </a:r>
          </a:p>
          <a:p>
            <a:pPr lvl="1"/>
            <a:r>
              <a:rPr lang="en-US" b="1" dirty="0"/>
              <a:t> </a:t>
            </a:r>
            <a:r>
              <a:rPr lang="ro-RO" b="1" dirty="0" smtClean="0"/>
              <a:t>	</a:t>
            </a:r>
            <a:r>
              <a:rPr lang="en-US" b="1" dirty="0" smtClean="0"/>
              <a:t>7</a:t>
            </a:r>
            <a:r>
              <a:rPr lang="en-US" b="1" dirty="0"/>
              <a:t>) biohazards in waste treatment plants;</a:t>
            </a:r>
          </a:p>
          <a:p>
            <a:pPr lvl="1"/>
            <a:r>
              <a:rPr lang="en-US" b="1" dirty="0"/>
              <a:t> </a:t>
            </a:r>
            <a:r>
              <a:rPr lang="ro-RO" b="1" dirty="0" smtClean="0"/>
              <a:t>	</a:t>
            </a:r>
            <a:r>
              <a:rPr lang="en-US" b="1" dirty="0" smtClean="0"/>
              <a:t>8</a:t>
            </a:r>
            <a:r>
              <a:rPr lang="en-US" b="1" dirty="0"/>
              <a:t>) combined exposure to </a:t>
            </a:r>
            <a:r>
              <a:rPr lang="en-US" b="1" dirty="0" smtClean="0"/>
              <a:t>bio aerosols </a:t>
            </a:r>
            <a:r>
              <a:rPr lang="en-US" b="1" dirty="0"/>
              <a:t>and chemicals;</a:t>
            </a:r>
          </a:p>
          <a:p>
            <a:pPr lvl="1"/>
            <a:r>
              <a:rPr lang="en-US" b="1" dirty="0"/>
              <a:t> </a:t>
            </a:r>
            <a:r>
              <a:rPr lang="ro-RO" b="1" dirty="0" smtClean="0"/>
              <a:t>	</a:t>
            </a:r>
            <a:r>
              <a:rPr lang="en-US" b="1" dirty="0" smtClean="0"/>
              <a:t>9</a:t>
            </a:r>
            <a:r>
              <a:rPr lang="en-US" b="1" dirty="0"/>
              <a:t>) endotoxins;</a:t>
            </a:r>
          </a:p>
          <a:p>
            <a:pPr marL="457200" lvl="1" indent="0">
              <a:buNone/>
            </a:pPr>
            <a:r>
              <a:rPr lang="ro-RO" b="1" dirty="0" smtClean="0"/>
              <a:t>	</a:t>
            </a:r>
            <a:r>
              <a:rPr lang="en-US" b="1" dirty="0" smtClean="0"/>
              <a:t>10</a:t>
            </a:r>
            <a:r>
              <a:rPr lang="en-US" b="1" dirty="0"/>
              <a:t>) </a:t>
            </a:r>
            <a:r>
              <a:rPr lang="en-US" b="1" dirty="0" smtClean="0"/>
              <a:t>molds </a:t>
            </a:r>
            <a:r>
              <a:rPr lang="en-US" b="1" dirty="0"/>
              <a:t>in indoor workplaces.</a:t>
            </a:r>
          </a:p>
        </p:txBody>
      </p:sp>
    </p:spTree>
    <p:custDataLst>
      <p:tags r:id="rId1"/>
    </p:custDataLst>
    <p:extLst>
      <p:ext uri="{BB962C8B-B14F-4D97-AF65-F5344CB8AC3E}">
        <p14:creationId xmlns:p14="http://schemas.microsoft.com/office/powerpoint/2010/main" val="39934492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77500" lnSpcReduction="20000"/>
          </a:bodyPr>
          <a:lstStyle/>
          <a:p>
            <a:r>
              <a:rPr lang="en-US" dirty="0"/>
              <a:t>Biological </a:t>
            </a:r>
            <a:r>
              <a:rPr lang="en-US" dirty="0" smtClean="0"/>
              <a:t>hazards</a:t>
            </a:r>
            <a:r>
              <a:rPr lang="ro-RO" dirty="0" smtClean="0"/>
              <a:t> (biological risk factors) </a:t>
            </a:r>
            <a:r>
              <a:rPr lang="en-US" dirty="0" smtClean="0"/>
              <a:t>, </a:t>
            </a:r>
            <a:r>
              <a:rPr lang="en-US" dirty="0"/>
              <a:t>also known as biohazards, refer to biological substances that pose a threat to the health of living organisms, primarily that of humans. This can include medical waste or samples of a microorganism, virus or toxin (from a biological source) that can affect human health. It can also include substances harmful to other animals.</a:t>
            </a:r>
          </a:p>
          <a:p>
            <a:r>
              <a:rPr lang="en-US" dirty="0" smtClean="0"/>
              <a:t>The </a:t>
            </a:r>
            <a:r>
              <a:rPr lang="en-US" dirty="0"/>
              <a:t>term and its associated symbol are generally used as a warning, so that those potentially exposed to the substances will know to take precautions. The biohazard symbol was developed in 1966 by Charles Baldwin, an environmental-health engineer working for the Dow Chemical Company on the containment products.[</a:t>
            </a:r>
          </a:p>
        </p:txBody>
      </p:sp>
    </p:spTree>
    <p:custDataLst>
      <p:tags r:id="rId1"/>
    </p:custDataLst>
    <p:extLst>
      <p:ext uri="{BB962C8B-B14F-4D97-AF65-F5344CB8AC3E}">
        <p14:creationId xmlns:p14="http://schemas.microsoft.com/office/powerpoint/2010/main" val="35119675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Exposure to biological agents </a:t>
            </a:r>
            <a:r>
              <a:rPr lang="en-US" dirty="0"/>
              <a:t>can occur by contact of skin and mucous membranes with many matrices. At work, this contact is with natural or organic materials (e.g., soil, plant materials), organic dust (e.g., flour, paper), substances of animal origin, food, waste, wastewater and body fluids. Many working activities are involved by biological risk. Biological risk can be found in traditional work environments, such as agriculture, but also in workplaces with modern technologies, such as biotechnology industry, and the exposure can also be accidental.</a:t>
            </a:r>
          </a:p>
        </p:txBody>
      </p:sp>
    </p:spTree>
    <p:custDataLst>
      <p:tags r:id="rId1"/>
    </p:custDataLst>
    <p:extLst>
      <p:ext uri="{BB962C8B-B14F-4D97-AF65-F5344CB8AC3E}">
        <p14:creationId xmlns:p14="http://schemas.microsoft.com/office/powerpoint/2010/main" val="1082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6"/>
            </a:solidFill>
          </a:ln>
          <a:effectLst>
            <a:outerShdw blurRad="50800" dist="38100" dir="2700000" algn="tl" rotWithShape="0">
              <a:prstClr val="black">
                <a:alpha val="40000"/>
              </a:prstClr>
            </a:outerShdw>
          </a:effectLst>
        </p:spPr>
        <p:txBody>
          <a:bodyPr/>
          <a:lstStyle/>
          <a:p>
            <a:r>
              <a:rPr lang="ro-RO" dirty="0" smtClean="0"/>
              <a:t>WHAT IS HAZARD ?</a:t>
            </a:r>
            <a:endParaRPr lang="en-US" dirty="0"/>
          </a:p>
        </p:txBody>
      </p:sp>
      <p:sp>
        <p:nvSpPr>
          <p:cNvPr id="6" name="Content Placeholder 5"/>
          <p:cNvSpPr>
            <a:spLocks noGrp="1"/>
          </p:cNvSpPr>
          <p:nvPr>
            <p:ph idx="1"/>
          </p:nvPr>
        </p:nvSpPr>
        <p:spPr/>
        <p:txBody>
          <a:bodyPr/>
          <a:lstStyle/>
          <a:p>
            <a:endParaRPr lang="en-US" dirty="0"/>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467545" y="2060848"/>
            <a:ext cx="1883966" cy="4067944"/>
          </a:xfrm>
          <a:prstGeom prst="rect">
            <a:avLst/>
          </a:prstGeom>
          <a:effectLst>
            <a:outerShdw blurRad="50800" dist="38100" dir="2700000" algn="tl">
              <a:prstClr val="black">
                <a:alpha val="40000"/>
              </a:prstClr>
            </a:outerShdw>
          </a:effectLst>
        </p:spPr>
      </p:pic>
      <p:sp>
        <p:nvSpPr>
          <p:cNvPr id="7" name="TextBox 6"/>
          <p:cNvSpPr txBox="1"/>
          <p:nvPr/>
        </p:nvSpPr>
        <p:spPr>
          <a:xfrm>
            <a:off x="2351511" y="2492896"/>
            <a:ext cx="6180929" cy="3416320"/>
          </a:xfrm>
          <a:prstGeom prst="rect">
            <a:avLst/>
          </a:prstGeom>
          <a:noFill/>
        </p:spPr>
        <p:txBody>
          <a:bodyPr wrap="square" rtlCol="0">
            <a:spAutoFit/>
          </a:bodyPr>
          <a:lstStyle/>
          <a:p>
            <a:r>
              <a:rPr lang="en-US" dirty="0"/>
              <a:t>A </a:t>
            </a:r>
            <a:r>
              <a:rPr lang="en-US" b="1" u="sng" dirty="0"/>
              <a:t>hazard</a:t>
            </a:r>
            <a:r>
              <a:rPr lang="en-US" b="1" dirty="0"/>
              <a:t> </a:t>
            </a:r>
            <a:r>
              <a:rPr lang="en-US" dirty="0"/>
              <a:t>is </a:t>
            </a:r>
            <a:r>
              <a:rPr lang="en-US" b="1" dirty="0"/>
              <a:t>any source of potential damage, harm or adverse health effects</a:t>
            </a:r>
            <a:r>
              <a:rPr lang="en-US" dirty="0"/>
              <a:t> on something or someone under certain conditions at work.</a:t>
            </a:r>
          </a:p>
          <a:p>
            <a:r>
              <a:rPr lang="en-US" dirty="0"/>
              <a:t>Basically, a hazard can cause harm or adverse effects (to individuals as health effects or to organizations as property or equipment losses</a:t>
            </a:r>
            <a:r>
              <a:rPr lang="en-US" dirty="0" smtClean="0"/>
              <a:t>).</a:t>
            </a:r>
            <a:endParaRPr lang="ro-RO" dirty="0" smtClean="0"/>
          </a:p>
          <a:p>
            <a:r>
              <a:rPr lang="ro-RO" b="1" u="sng" dirty="0" smtClean="0"/>
              <a:t>Hazard is a generic notion.</a:t>
            </a:r>
            <a:endParaRPr lang="en-US" b="1" u="sng" dirty="0"/>
          </a:p>
          <a:p>
            <a:r>
              <a:rPr lang="en-US" dirty="0"/>
              <a:t>Sometimes a hazard is referred to as being the actual harm or the health effect it caused rather than the hazard. For example, the disease tuberculosis (TB) might be called a hazard by some but in general the TB-causing bacteria would be considered the "hazard" or "hazardous biological agent".</a:t>
            </a:r>
          </a:p>
        </p:txBody>
      </p:sp>
    </p:spTree>
    <p:custDataLst>
      <p:tags r:id="rId1"/>
    </p:custDataLst>
    <p:extLst>
      <p:ext uri="{BB962C8B-B14F-4D97-AF65-F5344CB8AC3E}">
        <p14:creationId xmlns:p14="http://schemas.microsoft.com/office/powerpoint/2010/main" val="36728381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70000" lnSpcReduction="20000"/>
          </a:bodyPr>
          <a:lstStyle/>
          <a:p>
            <a:r>
              <a:rPr lang="ro-RO" dirty="0" smtClean="0"/>
              <a:t>Bio-hazardous agents are classified as:</a:t>
            </a:r>
          </a:p>
          <a:p>
            <a:pPr lvl="1"/>
            <a:r>
              <a:rPr lang="en-US" b="1" u="sng" dirty="0"/>
              <a:t>Category A, UN 2814</a:t>
            </a:r>
            <a:r>
              <a:rPr lang="en-US" dirty="0"/>
              <a:t>- Infectious substances affecting humans and animals: An infectious substance in a form capable of causing permanent disability or life-threatening or fatal disease in otherwise healthy humans or animals when exposure to it occurs.</a:t>
            </a:r>
          </a:p>
          <a:p>
            <a:pPr lvl="1"/>
            <a:r>
              <a:rPr lang="en-US" b="1" u="sng" dirty="0"/>
              <a:t>Category B, UN 2900</a:t>
            </a:r>
            <a:r>
              <a:rPr lang="en-US" dirty="0"/>
              <a:t>- Infectious substances affecting animals only: An infectious substance that is not in a form generally capable of causing permanent disability of life-threatening or fatal disease in otherwise healthy humans and animals when exposure to themselves occurs.</a:t>
            </a:r>
          </a:p>
          <a:p>
            <a:pPr lvl="1"/>
            <a:r>
              <a:rPr lang="en-US" b="1" u="sng" dirty="0"/>
              <a:t>Category C, UN 3373</a:t>
            </a:r>
            <a:r>
              <a:rPr lang="en-US" dirty="0"/>
              <a:t>- Biological substance transported for diagnostic or investigative purposes.</a:t>
            </a:r>
          </a:p>
          <a:p>
            <a:pPr lvl="1"/>
            <a:r>
              <a:rPr lang="en-US" b="1" u="sng" dirty="0"/>
              <a:t>Regulated Medical Waste, UN 3291</a:t>
            </a:r>
            <a:r>
              <a:rPr lang="en-US" dirty="0"/>
              <a:t>- Waste or reusable material derived from medical treatment of an animal or human, or from biomedical research, which includes the production and testing of biological products.</a:t>
            </a:r>
          </a:p>
          <a:p>
            <a:endParaRPr lang="en-US" dirty="0"/>
          </a:p>
        </p:txBody>
      </p:sp>
    </p:spTree>
    <p:custDataLst>
      <p:tags r:id="rId1"/>
    </p:custDataLst>
    <p:extLst>
      <p:ext uri="{BB962C8B-B14F-4D97-AF65-F5344CB8AC3E}">
        <p14:creationId xmlns:p14="http://schemas.microsoft.com/office/powerpoint/2010/main" val="11358113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a:bodyPr>
          <a:lstStyle/>
          <a:p>
            <a:r>
              <a:rPr lang="en-US" b="1" dirty="0"/>
              <a:t>Biohazard Level 1</a:t>
            </a:r>
            <a:r>
              <a:rPr lang="en-US" dirty="0"/>
              <a:t>: Bacteria and viruses including Bacillus </a:t>
            </a:r>
            <a:r>
              <a:rPr lang="en-US" dirty="0"/>
              <a:t>subtilis</a:t>
            </a:r>
            <a:r>
              <a:rPr lang="en-US" dirty="0"/>
              <a:t>, canine hepatitis, Escherichia coli, varicella (chicken pox), as well as some cell cultures and non-infectious bacteria. At this level precautions against the </a:t>
            </a:r>
            <a:r>
              <a:rPr lang="en-US" dirty="0" smtClean="0"/>
              <a:t>bio hazardous </a:t>
            </a:r>
            <a:r>
              <a:rPr lang="en-US" dirty="0"/>
              <a:t>materials in question are minimal, most likely involving gloves and some sort of facial protection.</a:t>
            </a:r>
          </a:p>
        </p:txBody>
      </p:sp>
    </p:spTree>
    <p:custDataLst>
      <p:tags r:id="rId1"/>
    </p:custDataLst>
    <p:extLst>
      <p:ext uri="{BB962C8B-B14F-4D97-AF65-F5344CB8AC3E}">
        <p14:creationId xmlns:p14="http://schemas.microsoft.com/office/powerpoint/2010/main" val="3339232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Biohazard Level 2</a:t>
            </a:r>
            <a:r>
              <a:rPr lang="en-US" dirty="0"/>
              <a:t>: Bacteria and viruses that cause only mild disease to humans, or are difficult to contract via aerosol in a lab setting, such as hepatitis A, B, and C, influenza A, Lyme disease, salmonella, mumps, measles, </a:t>
            </a:r>
            <a:r>
              <a:rPr lang="en-US" dirty="0" smtClean="0"/>
              <a:t>scrape, </a:t>
            </a:r>
            <a:r>
              <a:rPr lang="en-US" dirty="0"/>
              <a:t>dengue fever, HIV. </a:t>
            </a:r>
            <a:r>
              <a:rPr lang="en-US" dirty="0" smtClean="0"/>
              <a:t>Routine </a:t>
            </a:r>
            <a:r>
              <a:rPr lang="en-US" dirty="0"/>
              <a:t>diagnostic work with clinical specimens can be done safely at Biosafety Level 2, using Biosafety Level 2 practices and procedures. Research work (including co-cultivation, virus replication studies, or manipulations involving concentrated virus) can be done in a BSL-2 (P2) facility, using BSL-3 practices and procedures.</a:t>
            </a:r>
          </a:p>
        </p:txBody>
      </p:sp>
    </p:spTree>
    <p:custDataLst>
      <p:tags r:id="rId1"/>
    </p:custDataLst>
    <p:extLst>
      <p:ext uri="{BB962C8B-B14F-4D97-AF65-F5344CB8AC3E}">
        <p14:creationId xmlns:p14="http://schemas.microsoft.com/office/powerpoint/2010/main" val="2079916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Biohazard Level 3</a:t>
            </a:r>
            <a:r>
              <a:rPr lang="en-US" dirty="0"/>
              <a:t>: Bacteria and viruses that can cause severe to fatal disease in humans, but for which vaccines or other treatments exist, such as anthrax, West Nile virus, Venezuelan equine encephalitis, SARS virus, tuberculosis, typhus, Rift Valley fever, Rocky Mountain spotted fever, yellow fever, and malaria. Among parasites Plasmodium falciparum, which causes Malaria, and </a:t>
            </a:r>
            <a:r>
              <a:rPr lang="en-US" dirty="0" smtClean="0"/>
              <a:t>Trypanosome </a:t>
            </a:r>
            <a:r>
              <a:rPr lang="en-US" dirty="0"/>
              <a:t>cruzi</a:t>
            </a:r>
            <a:r>
              <a:rPr lang="en-US" dirty="0"/>
              <a:t>, which causes </a:t>
            </a:r>
            <a:r>
              <a:rPr lang="en-US" dirty="0"/>
              <a:t>trypanosomiasis</a:t>
            </a:r>
            <a:r>
              <a:rPr lang="en-US" dirty="0"/>
              <a:t>, also come under this level.</a:t>
            </a:r>
          </a:p>
        </p:txBody>
      </p:sp>
    </p:spTree>
    <p:custDataLst>
      <p:tags r:id="rId1"/>
    </p:custDataLst>
    <p:extLst>
      <p:ext uri="{BB962C8B-B14F-4D97-AF65-F5344CB8AC3E}">
        <p14:creationId xmlns:p14="http://schemas.microsoft.com/office/powerpoint/2010/main" val="4489124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Biohazard Level 4</a:t>
            </a:r>
            <a:r>
              <a:rPr lang="en-US" dirty="0"/>
              <a:t>: Viruses and bacteria that cause severe to fatal disease in humans, and for which vaccines or other treatments are not available, such as Bolivian and Argentine hemorrhagic fevers, Marburg virus, Ebola virus, Middle Eastern Respiratory Syndrome (MERS) or known as (Corona Virus or </a:t>
            </a:r>
            <a:r>
              <a:rPr lang="en-US" dirty="0"/>
              <a:t>CoV</a:t>
            </a:r>
            <a:r>
              <a:rPr lang="en-US" dirty="0"/>
              <a:t>) hantaviruses, Lassa fever virus, Crimean–Congo hemorrhagic fever, and other hemorrhagic diseases. </a:t>
            </a:r>
            <a:r>
              <a:rPr lang="en-US" dirty="0"/>
              <a:t>Variola</a:t>
            </a:r>
            <a:r>
              <a:rPr lang="en-US" dirty="0"/>
              <a:t> virus (smallpox) is an agent that is worked with at BSL-4 despite the existence of a vaccine. When dealing with biological hazards at this level the use of a positive pressure personnel suit, with a segregated air supply, is mandatory. The entrance and exit of a Level Four </a:t>
            </a:r>
            <a:r>
              <a:rPr lang="en-US" dirty="0" smtClean="0"/>
              <a:t>bio lab </a:t>
            </a:r>
            <a:r>
              <a:rPr lang="en-US" dirty="0"/>
              <a:t>will contain multiple showers, a vacuum room, an ultraviolet light room, autonomous detection system, and other safety precautions designed to destroy all traces of the biohazard. Multiple airlocks are employed and are electronically secured to prevent both doors opening at the same time. All air and water service going to and coming from a Biosafety Level 4 (P4) lab will undergo similar decontamination procedures to eliminate the possibility of an accidental release.</a:t>
            </a:r>
          </a:p>
        </p:txBody>
      </p:sp>
    </p:spTree>
    <p:custDataLst>
      <p:tags r:id="rId1"/>
    </p:custDataLst>
    <p:extLst>
      <p:ext uri="{BB962C8B-B14F-4D97-AF65-F5344CB8AC3E}">
        <p14:creationId xmlns:p14="http://schemas.microsoft.com/office/powerpoint/2010/main" val="20402396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Bacteria</a:t>
            </a:r>
            <a:r>
              <a:rPr lang="en-US" dirty="0"/>
              <a:t> (</a:t>
            </a:r>
            <a:r>
              <a:rPr lang="en-US" dirty="0"/>
              <a:t>Listeni</a:t>
            </a:r>
            <a:r>
              <a:rPr lang="en-US" dirty="0"/>
              <a:t>/</a:t>
            </a:r>
            <a:r>
              <a:rPr lang="en-US" dirty="0"/>
              <a:t>bækˈtɪəriə</a:t>
            </a:r>
            <a:r>
              <a:rPr lang="en-US" dirty="0"/>
              <a:t>/; singular: bacterium) constitute a large domain of prokaryotic microorganisms. Typically a few </a:t>
            </a:r>
            <a:r>
              <a:rPr lang="en-US" dirty="0" smtClean="0"/>
              <a:t>micrometers </a:t>
            </a:r>
            <a:r>
              <a:rPr lang="en-US" dirty="0"/>
              <a:t>in length, bacteria have a number of shapes, ranging from spheres to rods and spirals. Bacteria were among the first life forms to appear on Earth, and are present in most of its habitats. Bacteria inhabit soil, water, acidic hot springs, radioactive waste</a:t>
            </a:r>
            <a:r>
              <a:rPr lang="en-US" dirty="0" smtClean="0"/>
              <a:t>, and </a:t>
            </a:r>
            <a:r>
              <a:rPr lang="en-US" dirty="0"/>
              <a:t>the deep portions of Earth's crust. Bacteria also live in symbiotic and parasitic relationships with plants and animals. They are also known to have flourished in manned </a:t>
            </a:r>
            <a:r>
              <a:rPr lang="en-US" dirty="0" smtClean="0"/>
              <a:t>spacecraft</a:t>
            </a:r>
            <a:r>
              <a:rPr lang="ro-RO" dirty="0" smtClean="0"/>
              <a:t>.</a:t>
            </a:r>
            <a:r>
              <a:rPr lang="en-US" dirty="0"/>
              <a:t> The vast majority of the bacteria in the body are rendered harmless by the protective effects of the immune system, and some are beneficial. However, several species of bacteria are pathogenic and cause infectious diseases, including cholera, syphilis, anthrax, leprosy, and bubonic plague. The most common fatal bacterial diseases are respiratory infections, with tuberculosis alone killing about 2 million people per year,</a:t>
            </a:r>
          </a:p>
        </p:txBody>
      </p:sp>
    </p:spTree>
    <p:custDataLst>
      <p:tags r:id="rId1"/>
    </p:custDataLst>
    <p:extLst>
      <p:ext uri="{BB962C8B-B14F-4D97-AF65-F5344CB8AC3E}">
        <p14:creationId xmlns:p14="http://schemas.microsoft.com/office/powerpoint/2010/main" val="1421072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1720" y="1268760"/>
            <a:ext cx="4900156" cy="4525963"/>
          </a:xfrm>
        </p:spPr>
      </p:pic>
      <p:sp>
        <p:nvSpPr>
          <p:cNvPr id="5" name="Rectangle 4"/>
          <p:cNvSpPr/>
          <p:nvPr/>
        </p:nvSpPr>
        <p:spPr>
          <a:xfrm>
            <a:off x="2051720" y="5877272"/>
            <a:ext cx="4968552" cy="369332"/>
          </a:xfrm>
          <a:prstGeom prst="rect">
            <a:avLst/>
          </a:prstGeom>
        </p:spPr>
        <p:txBody>
          <a:bodyPr wrap="square">
            <a:spAutoFit/>
          </a:bodyPr>
          <a:lstStyle/>
          <a:p>
            <a:r>
              <a:rPr lang="en-US" dirty="0"/>
              <a:t>"Bacterial morphology diagram" by Mariana </a:t>
            </a:r>
            <a:r>
              <a:rPr lang="en-US" dirty="0" smtClean="0"/>
              <a:t>Ruiz</a:t>
            </a:r>
            <a:endParaRPr lang="en-US" dirty="0"/>
          </a:p>
        </p:txBody>
      </p:sp>
    </p:spTree>
    <p:custDataLst>
      <p:tags r:id="rId1"/>
    </p:custDataLst>
    <p:extLst>
      <p:ext uri="{BB962C8B-B14F-4D97-AF65-F5344CB8AC3E}">
        <p14:creationId xmlns:p14="http://schemas.microsoft.com/office/powerpoint/2010/main" val="24358503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Autofit/>
          </a:bodyPr>
          <a:lstStyle/>
          <a:p>
            <a:r>
              <a:rPr lang="ro-RO" sz="1600" b="1" dirty="0" smtClean="0"/>
              <a:t>Virus</a:t>
            </a:r>
            <a:r>
              <a:rPr lang="ro-RO" sz="1600" dirty="0" smtClean="0"/>
              <a:t>-</a:t>
            </a:r>
            <a:r>
              <a:rPr lang="en-US" sz="1600" dirty="0"/>
              <a:t>virus is a small infectious agent that replicates only inside the living cells of other organisms. Viruses can infect all types of life forms, from animals and plants to microorganisms, including bacteria and </a:t>
            </a:r>
            <a:r>
              <a:rPr lang="en-US" sz="1600" dirty="0" smtClean="0"/>
              <a:t>archaea.</a:t>
            </a:r>
            <a:r>
              <a:rPr lang="ro-RO" sz="1600" dirty="0" smtClean="0"/>
              <a:t>Viruses </a:t>
            </a:r>
            <a:r>
              <a:rPr lang="en-US" sz="1600" dirty="0" smtClean="0"/>
              <a:t>are </a:t>
            </a:r>
            <a:r>
              <a:rPr lang="en-US" sz="1600" dirty="0"/>
              <a:t>found in almost every ecosystem on Earth and are the most abundant type of biological entity</a:t>
            </a:r>
            <a:r>
              <a:rPr lang="en-US" sz="1600" dirty="0" smtClean="0"/>
              <a:t>. </a:t>
            </a:r>
            <a:r>
              <a:rPr lang="en-US" sz="1600" dirty="0"/>
              <a:t>The study of viruses is known as virology, a </a:t>
            </a:r>
            <a:r>
              <a:rPr lang="en-US" sz="1600" dirty="0" smtClean="0"/>
              <a:t>sub-specialty </a:t>
            </a:r>
            <a:r>
              <a:rPr lang="en-US" sz="1600" dirty="0"/>
              <a:t>of microbiology.</a:t>
            </a:r>
          </a:p>
          <a:p>
            <a:r>
              <a:rPr lang="en-US" sz="1600" dirty="0" smtClean="0"/>
              <a:t>Virus </a:t>
            </a:r>
            <a:r>
              <a:rPr lang="en-US" sz="1600" dirty="0"/>
              <a:t>particles (known as </a:t>
            </a:r>
            <a:r>
              <a:rPr lang="en-US" sz="1600" dirty="0"/>
              <a:t>virions</a:t>
            </a:r>
            <a:r>
              <a:rPr lang="en-US" sz="1600" dirty="0"/>
              <a:t>) consist of two or three parts: i) the genetic material made from either DNA or RNA, long molecules that carry genetic information; ii) a protein coat that protects these genes; and in some cases iii) an envelope of lipids that surrounds the protein coat when they are outside a cell. The shapes of viruses range from simple helical and icosahedral forms to more complex structures. </a:t>
            </a:r>
            <a:r>
              <a:rPr lang="en-US" sz="1600" dirty="0" smtClean="0"/>
              <a:t>Viruses </a:t>
            </a:r>
            <a:r>
              <a:rPr lang="en-US" sz="1600" dirty="0"/>
              <a:t>spread in many ways; viruses in plants are often transmitted from plant to plant by insects that feed on plant sap, such as aphids; viruses in animals can be carried by blood-sucking insects. These disease-bearing organisms are known as vectors. Influenza viruses are spread by coughing and sneezing. Norovirus and rotavirus, common causes of viral gastroenteritis, are transmitted by the </a:t>
            </a:r>
            <a:r>
              <a:rPr lang="en-US" sz="1600" dirty="0" smtClean="0"/>
              <a:t>fecal–oral </a:t>
            </a:r>
            <a:r>
              <a:rPr lang="en-US" sz="1600" dirty="0"/>
              <a:t>route and are passed from person to person by contact, entering the body in food or water. HIV is one of several viruses transmitted through sexual contact and by exposure to infected blood. The range of host cells that a virus can infect is called its "host range". This can be narrow or, as when a virus is capable of infecting many species, broad.</a:t>
            </a:r>
          </a:p>
        </p:txBody>
      </p:sp>
    </p:spTree>
    <p:custDataLst>
      <p:tags r:id="rId1"/>
    </p:custDataLst>
    <p:extLst>
      <p:ext uri="{BB962C8B-B14F-4D97-AF65-F5344CB8AC3E}">
        <p14:creationId xmlns:p14="http://schemas.microsoft.com/office/powerpoint/2010/main" val="18501735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Autofit/>
          </a:bodyPr>
          <a:lstStyle/>
          <a:p>
            <a:r>
              <a:rPr lang="ro-RO" sz="1600" b="1" dirty="0" smtClean="0"/>
              <a:t>Virus</a:t>
            </a:r>
            <a:r>
              <a:rPr lang="ro-RO" sz="1600" dirty="0" smtClean="0"/>
              <a:t> as a risk factor- </a:t>
            </a:r>
            <a:r>
              <a:rPr lang="en-US" sz="1600" dirty="0"/>
              <a:t>By age 2, most children will have been infected with </a:t>
            </a:r>
            <a:r>
              <a:rPr lang="en-US" sz="1600" b="1" dirty="0"/>
              <a:t>respiratory syncytial virus</a:t>
            </a:r>
            <a:r>
              <a:rPr lang="en-US" sz="1600" dirty="0"/>
              <a:t>. Children who attend </a:t>
            </a:r>
            <a:r>
              <a:rPr lang="en-US" sz="1600" i="1" dirty="0"/>
              <a:t>child care centers </a:t>
            </a:r>
            <a:r>
              <a:rPr lang="en-US" sz="1600" dirty="0"/>
              <a:t>or who have siblings who attend school are at a higher risk of exposure</a:t>
            </a:r>
            <a:r>
              <a:rPr lang="en-US" sz="1600" dirty="0" smtClean="0"/>
              <a:t>..</a:t>
            </a:r>
            <a:endParaRPr lang="en-US" sz="1600" dirty="0"/>
          </a:p>
          <a:p>
            <a:r>
              <a:rPr lang="en-US" sz="1600" dirty="0" smtClean="0"/>
              <a:t>People </a:t>
            </a:r>
            <a:r>
              <a:rPr lang="en-US" sz="1600" dirty="0"/>
              <a:t>at increased risk of severe — sometimes life-threatening — infections include:</a:t>
            </a:r>
          </a:p>
          <a:p>
            <a:pPr lvl="1"/>
            <a:r>
              <a:rPr lang="en-US" sz="1600" b="1" dirty="0" smtClean="0"/>
              <a:t>Infants </a:t>
            </a:r>
            <a:r>
              <a:rPr lang="en-US" sz="1600" b="1" dirty="0"/>
              <a:t>younger than 6 months of age</a:t>
            </a:r>
          </a:p>
          <a:p>
            <a:pPr lvl="1"/>
            <a:r>
              <a:rPr lang="en-US" sz="1600" b="1" dirty="0"/>
              <a:t>Younger children, especially under 1 year of age, who were born prematurely or who have an underlying condition, such as congenital heart or lung disease</a:t>
            </a:r>
          </a:p>
          <a:p>
            <a:pPr lvl="1"/>
            <a:r>
              <a:rPr lang="en-US" sz="1600" b="1" dirty="0"/>
              <a:t>Children with weakened immune systems, such as those undergoing chemotherapy or transplantation</a:t>
            </a:r>
          </a:p>
          <a:p>
            <a:pPr lvl="1"/>
            <a:r>
              <a:rPr lang="en-US" sz="1600" b="1" dirty="0" smtClean="0"/>
              <a:t>Infants </a:t>
            </a:r>
            <a:r>
              <a:rPr lang="en-US" sz="1600" b="1" dirty="0"/>
              <a:t>in crowded child care settings</a:t>
            </a:r>
          </a:p>
          <a:p>
            <a:pPr lvl="1"/>
            <a:r>
              <a:rPr lang="en-US" sz="1600" b="1" dirty="0"/>
              <a:t>Older adults</a:t>
            </a:r>
          </a:p>
          <a:p>
            <a:pPr lvl="1"/>
            <a:r>
              <a:rPr lang="en-US" sz="1600" b="1" dirty="0"/>
              <a:t>Adults with asthma, congestive heart failure or chronic obstructive pulmonary disease</a:t>
            </a:r>
          </a:p>
          <a:p>
            <a:pPr lvl="1"/>
            <a:r>
              <a:rPr lang="en-US" sz="1600" b="1" dirty="0"/>
              <a:t>People with immunodeficiency, including those with certain transplanted organs, leukemia or HIV/AIDS</a:t>
            </a:r>
            <a:endParaRPr lang="en-US" sz="1600" b="1" dirty="0"/>
          </a:p>
        </p:txBody>
      </p:sp>
    </p:spTree>
    <p:custDataLst>
      <p:tags r:id="rId1"/>
    </p:custDataLst>
    <p:extLst>
      <p:ext uri="{BB962C8B-B14F-4D97-AF65-F5344CB8AC3E}">
        <p14:creationId xmlns:p14="http://schemas.microsoft.com/office/powerpoint/2010/main" val="41984930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Autofit/>
          </a:bodyPr>
          <a:lstStyle/>
          <a:p>
            <a:r>
              <a:rPr lang="en-US" sz="2400" dirty="0"/>
              <a:t>A </a:t>
            </a:r>
            <a:r>
              <a:rPr lang="en-US" sz="2400" b="1" dirty="0"/>
              <a:t>fungus</a:t>
            </a:r>
            <a:r>
              <a:rPr lang="en-US" sz="2400" dirty="0"/>
              <a:t> (/ˈ</a:t>
            </a:r>
            <a:r>
              <a:rPr lang="en-US" sz="2400" dirty="0"/>
              <a:t>fʌŋɡəs</a:t>
            </a:r>
            <a:r>
              <a:rPr lang="en-US" sz="2400" dirty="0"/>
              <a:t>/; plural: </a:t>
            </a:r>
            <a:r>
              <a:rPr lang="en-US" sz="2400" dirty="0" smtClean="0"/>
              <a:t>fungi </a:t>
            </a:r>
            <a:r>
              <a:rPr lang="en-US" sz="2400" dirty="0"/>
              <a:t>or </a:t>
            </a:r>
            <a:r>
              <a:rPr lang="en-US" sz="2400" dirty="0" smtClean="0"/>
              <a:t>funguses) </a:t>
            </a:r>
            <a:r>
              <a:rPr lang="en-US" sz="2400" dirty="0"/>
              <a:t>is any member of a large group of eukaryotic organisms that includes microorganisms such as yeasts and molds (British English: </a:t>
            </a:r>
            <a:r>
              <a:rPr lang="en-US" sz="2400" dirty="0" smtClean="0"/>
              <a:t>molds), </a:t>
            </a:r>
            <a:r>
              <a:rPr lang="en-US" sz="2400" dirty="0"/>
              <a:t>as well as the more familiar mushrooms. These organisms are classified as </a:t>
            </a:r>
            <a:r>
              <a:rPr lang="en-US" sz="2400" dirty="0" smtClean="0"/>
              <a:t>Fungi</a:t>
            </a:r>
            <a:r>
              <a:rPr lang="en-US" sz="2400" dirty="0"/>
              <a:t>, which is separate from plants, animals, </a:t>
            </a:r>
            <a:r>
              <a:rPr lang="en-US" sz="2400" dirty="0"/>
              <a:t>protists</a:t>
            </a:r>
            <a:r>
              <a:rPr lang="en-US" sz="2400" dirty="0"/>
              <a:t>, and bacteria. </a:t>
            </a:r>
            <a:r>
              <a:rPr lang="en-US" sz="2400" dirty="0" smtClean="0"/>
              <a:t>Fungi </a:t>
            </a:r>
            <a:r>
              <a:rPr lang="en-US" sz="2400" dirty="0"/>
              <a:t>can break down manufactured materials and buildings, and become significant pathogens of humans and other animals. Losses of crops due to fungal diseases (e.g., rice blast disease) or food spoilage can have a large impact on human food supplies and local economies.</a:t>
            </a:r>
          </a:p>
        </p:txBody>
      </p:sp>
    </p:spTree>
    <p:custDataLst>
      <p:tags r:id="rId1"/>
    </p:custDataLst>
    <p:extLst>
      <p:ext uri="{BB962C8B-B14F-4D97-AF65-F5344CB8AC3E}">
        <p14:creationId xmlns:p14="http://schemas.microsoft.com/office/powerpoint/2010/main" val="1617440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6"/>
            </a:solidFill>
          </a:ln>
          <a:effectLst>
            <a:outerShdw blurRad="50800" dist="38100" dir="2700000" algn="tl" rotWithShape="0">
              <a:prstClr val="black">
                <a:alpha val="40000"/>
              </a:prstClr>
            </a:outerShdw>
          </a:effectLst>
        </p:spPr>
        <p:txBody>
          <a:bodyPr/>
          <a:lstStyle/>
          <a:p>
            <a:r>
              <a:rPr lang="ro-RO" dirty="0" smtClean="0"/>
              <a:t>HAZARD EXAMPLES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1922"/>
          <a:stretch/>
        </p:blipFill>
        <p:spPr>
          <a:xfrm>
            <a:off x="1592928" y="2514599"/>
            <a:ext cx="5512722" cy="2820195"/>
          </a:xfrm>
        </p:spPr>
      </p:pic>
    </p:spTree>
    <p:custDataLst>
      <p:tags r:id="rId1"/>
    </p:custDataLst>
    <p:extLst>
      <p:ext uri="{BB962C8B-B14F-4D97-AF65-F5344CB8AC3E}">
        <p14:creationId xmlns:p14="http://schemas.microsoft.com/office/powerpoint/2010/main" val="40765415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RISK FACTORS-Biological</a:t>
            </a:r>
            <a:endParaRPr lang="en-GB" dirty="0"/>
          </a:p>
        </p:txBody>
      </p:sp>
      <p:sp>
        <p:nvSpPr>
          <p:cNvPr id="3" name="Content Placeholder 2"/>
          <p:cNvSpPr>
            <a:spLocks noGrp="1"/>
          </p:cNvSpPr>
          <p:nvPr>
            <p:ph idx="1"/>
          </p:nvPr>
        </p:nvSpPr>
        <p:spPr/>
        <p:txBody>
          <a:bodyPr>
            <a:normAutofit fontScale="70000" lnSpcReduction="20000"/>
          </a:bodyPr>
          <a:lstStyle/>
          <a:p>
            <a:r>
              <a:rPr lang="en-US" u="sng" dirty="0"/>
              <a:t>Antibiotic Use &amp; Fungal Infections</a:t>
            </a:r>
          </a:p>
          <a:p>
            <a:pPr lvl="1"/>
            <a:r>
              <a:rPr lang="en-US" dirty="0"/>
              <a:t>Antibiotics are medicines designed to kill harmful bacteria that are causing infection or illness. Sometimes these drugs can also reduce the helpful bacteria that live in the body. When these populations are reduced, fungi may take the opportunity to colonize.</a:t>
            </a:r>
          </a:p>
          <a:p>
            <a:r>
              <a:rPr lang="en-US" u="sng" dirty="0"/>
              <a:t>Corticosteroid Use &amp; Fungal Infections</a:t>
            </a:r>
          </a:p>
          <a:p>
            <a:pPr lvl="1"/>
            <a:r>
              <a:rPr lang="en-US" dirty="0"/>
              <a:t>Corticosteroids are a group of drugs that reduce inflammation. They effectively treat many skin disorders. Unfortunately, these drugs also can reduce our immune response and improve conditions for fungus growth.</a:t>
            </a:r>
          </a:p>
          <a:p>
            <a:r>
              <a:rPr lang="en-US" u="sng" dirty="0"/>
              <a:t>Medical Conditions &amp; Fungal Infections</a:t>
            </a:r>
          </a:p>
          <a:p>
            <a:pPr lvl="1"/>
            <a:r>
              <a:rPr lang="en-US" dirty="0"/>
              <a:t>Individuals with diabetes and some cancers, such as leukemia, are more susceptible to fungal infections than the general population.</a:t>
            </a:r>
            <a:endParaRPr lang="en-GB" dirty="0"/>
          </a:p>
        </p:txBody>
      </p:sp>
    </p:spTree>
    <p:custDataLst>
      <p:tags r:id="rId1"/>
    </p:custDataLst>
    <p:extLst>
      <p:ext uri="{BB962C8B-B14F-4D97-AF65-F5344CB8AC3E}">
        <p14:creationId xmlns:p14="http://schemas.microsoft.com/office/powerpoint/2010/main" val="29153744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RISK FACTORS-Biological</a:t>
            </a:r>
            <a:endParaRPr lang="en-GB" dirty="0"/>
          </a:p>
        </p:txBody>
      </p:sp>
      <p:sp>
        <p:nvSpPr>
          <p:cNvPr id="3" name="Content Placeholder 2"/>
          <p:cNvSpPr>
            <a:spLocks noGrp="1"/>
          </p:cNvSpPr>
          <p:nvPr>
            <p:ph idx="1"/>
          </p:nvPr>
        </p:nvSpPr>
        <p:spPr/>
        <p:txBody>
          <a:bodyPr>
            <a:normAutofit fontScale="70000" lnSpcReduction="20000"/>
          </a:bodyPr>
          <a:lstStyle/>
          <a:p>
            <a:r>
              <a:rPr lang="en-US" u="sng" dirty="0"/>
              <a:t>Compromised Immune System &amp; Fungal Infections</a:t>
            </a:r>
          </a:p>
          <a:p>
            <a:pPr lvl="1"/>
            <a:r>
              <a:rPr lang="en-US" dirty="0"/>
              <a:t>The immune system is a set of chemical and cellular responses that attack disease-causing organisms and help prevent their growth. A number of factors can depress this system. These include chemotherapy (cancer-killing drugs) and acquired immune deficiency syndrome (AIDS).</a:t>
            </a:r>
          </a:p>
          <a:p>
            <a:pPr lvl="1"/>
            <a:r>
              <a:rPr lang="en-US" dirty="0"/>
              <a:t>A depressed immune system less effectively fights off all types of infection. Thus a fungus that normally would be controlled by the immune system may begin to grow.</a:t>
            </a:r>
          </a:p>
          <a:p>
            <a:r>
              <a:rPr lang="en-US" u="sng" dirty="0"/>
              <a:t>Environmental Factors &amp; Fungal Infections</a:t>
            </a:r>
          </a:p>
          <a:p>
            <a:pPr lvl="1"/>
            <a:r>
              <a:rPr lang="en-US" dirty="0"/>
              <a:t>Fungi require moisture to grow and reproduce. Fungal infections are more prevalent in warm, moist areas of the body, such as the mouth and vagina. Also, sweaty clothes and shoes can enhance fungus growth on the skin. Exposure to fungi is more frequent in communal areas with moisture, such as locker rooms and showers.</a:t>
            </a:r>
            <a:endParaRPr lang="en-GB" dirty="0"/>
          </a:p>
        </p:txBody>
      </p:sp>
    </p:spTree>
    <p:custDataLst>
      <p:tags r:id="rId1"/>
    </p:custDataLst>
    <p:extLst>
      <p:ext uri="{BB962C8B-B14F-4D97-AF65-F5344CB8AC3E}">
        <p14:creationId xmlns:p14="http://schemas.microsoft.com/office/powerpoint/2010/main" val="36483586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RISK FACTORS-Biological</a:t>
            </a:r>
            <a:endParaRPr lang="en-GB" dirty="0"/>
          </a:p>
        </p:txBody>
      </p:sp>
      <p:sp>
        <p:nvSpPr>
          <p:cNvPr id="3" name="Content Placeholder 2"/>
          <p:cNvSpPr>
            <a:spLocks noGrp="1"/>
          </p:cNvSpPr>
          <p:nvPr>
            <p:ph idx="1"/>
          </p:nvPr>
        </p:nvSpPr>
        <p:spPr/>
        <p:txBody>
          <a:bodyPr>
            <a:normAutofit fontScale="92500" lnSpcReduction="20000"/>
          </a:bodyPr>
          <a:lstStyle/>
          <a:p>
            <a:r>
              <a:rPr lang="en-US" u="sng" dirty="0"/>
              <a:t>Hereditary Factors &amp; Fungal Infections</a:t>
            </a:r>
          </a:p>
          <a:p>
            <a:pPr lvl="1"/>
            <a:r>
              <a:rPr lang="en-US" dirty="0" smtClean="0"/>
              <a:t>Some </a:t>
            </a:r>
            <a:r>
              <a:rPr lang="en-US" dirty="0"/>
              <a:t>people seem to have a genetic predisposition toward fungal infections. They may contract infections more easily than others exposed to the same conditions. Whether this is due to differences in immune response, skin chemistry, or other factors is not known.</a:t>
            </a:r>
          </a:p>
          <a:p>
            <a:r>
              <a:rPr lang="en-US" u="sng" dirty="0"/>
              <a:t>Transmission of Fungal Infections</a:t>
            </a:r>
          </a:p>
          <a:p>
            <a:pPr lvl="1"/>
            <a:r>
              <a:rPr lang="en-US" dirty="0"/>
              <a:t>Fungal infections can be passed from person to person or from objects and surfaces to a person. Also, an individual can transfer infection to other parts of the body by touching.</a:t>
            </a:r>
            <a:endParaRPr lang="en-GB" dirty="0"/>
          </a:p>
        </p:txBody>
      </p:sp>
    </p:spTree>
    <p:custDataLst>
      <p:tags r:id="rId1"/>
    </p:custDataLst>
    <p:extLst>
      <p:ext uri="{BB962C8B-B14F-4D97-AF65-F5344CB8AC3E}">
        <p14:creationId xmlns:p14="http://schemas.microsoft.com/office/powerpoint/2010/main" val="6769828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55000" lnSpcReduction="20000"/>
          </a:bodyPr>
          <a:lstStyle/>
          <a:p>
            <a:r>
              <a:rPr lang="en-US" dirty="0"/>
              <a:t>A </a:t>
            </a:r>
            <a:r>
              <a:rPr lang="en-US" b="1" dirty="0"/>
              <a:t>blood-borne disease </a:t>
            </a:r>
            <a:r>
              <a:rPr lang="en-US" dirty="0"/>
              <a:t>(sometimes referred to as a Blood Borne Virus or BBV) is one that can be spread through contamination by blood and other body fluids. The most common examples are HIV, hepatitis B, hepatitis C and viral hemorrhagic fevers</a:t>
            </a:r>
            <a:r>
              <a:rPr lang="en-US" dirty="0" smtClean="0"/>
              <a:t>.</a:t>
            </a:r>
            <a:endParaRPr lang="en-US" dirty="0"/>
          </a:p>
          <a:p>
            <a:r>
              <a:rPr lang="en-US" dirty="0"/>
              <a:t>Diseases that are not usually transmitted directly by blood contact, but rather by insect or other vector, are more usefully classified as vector-borne disease, even though the causative agent can be found in blood. Vector-borne diseases include West Nile virus and malaria</a:t>
            </a:r>
            <a:r>
              <a:rPr lang="en-US" dirty="0" smtClean="0"/>
              <a:t>.</a:t>
            </a:r>
            <a:endParaRPr lang="en-US" dirty="0"/>
          </a:p>
          <a:p>
            <a:r>
              <a:rPr lang="en-US" dirty="0"/>
              <a:t>Many blood-borne diseases can also be transmitted by other means, including high-risk sexual behavior or intravenous drug use. These diseases have also been identified in sports medicine</a:t>
            </a:r>
            <a:r>
              <a:rPr lang="en-US" dirty="0" smtClean="0"/>
              <a:t>.</a:t>
            </a:r>
            <a:endParaRPr lang="en-US" dirty="0"/>
          </a:p>
          <a:p>
            <a:r>
              <a:rPr lang="en-US" dirty="0"/>
              <a:t>Since it is difficult to determine what pathogens any given blood contains, and some blood-borne diseases are lethal, standard medical practice regards all blood (and any body fluid) as potentially infectious. Blood and Body Fluid precautions are a type of infection control practice that seeks to minimize this sort of disease </a:t>
            </a:r>
            <a:r>
              <a:rPr lang="en-US" dirty="0" smtClean="0"/>
              <a:t>transmission</a:t>
            </a:r>
            <a:endParaRPr lang="en-US" dirty="0"/>
          </a:p>
          <a:p>
            <a:r>
              <a:rPr lang="en-US" dirty="0"/>
              <a:t>Blood poses the greatest threat to health in a laboratory or clinical setting due to </a:t>
            </a:r>
            <a:r>
              <a:rPr lang="en-US" dirty="0" smtClean="0"/>
              <a:t>needle stick </a:t>
            </a:r>
            <a:r>
              <a:rPr lang="en-US" dirty="0"/>
              <a:t>injuries (e.g., lack of proper needle disposal techniques and/or safety syringes).</a:t>
            </a:r>
          </a:p>
        </p:txBody>
      </p:sp>
    </p:spTree>
    <p:custDataLst>
      <p:tags r:id="rId1"/>
    </p:custDataLst>
    <p:extLst>
      <p:ext uri="{BB962C8B-B14F-4D97-AF65-F5344CB8AC3E}">
        <p14:creationId xmlns:p14="http://schemas.microsoft.com/office/powerpoint/2010/main" val="25434678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There are actually many professional activities </a:t>
            </a:r>
            <a:r>
              <a:rPr lang="en-US" dirty="0" smtClean="0"/>
              <a:t>involving</a:t>
            </a:r>
            <a:r>
              <a:rPr lang="ro-RO" dirty="0" smtClean="0"/>
              <a:t> </a:t>
            </a:r>
            <a:r>
              <a:rPr lang="en-US" dirty="0" smtClean="0"/>
              <a:t>a </a:t>
            </a:r>
            <a:r>
              <a:rPr lang="en-US" dirty="0"/>
              <a:t>biological hazard in various fields (health </a:t>
            </a:r>
            <a:r>
              <a:rPr lang="en-US" dirty="0" smtClean="0"/>
              <a:t>care, agriculture, </a:t>
            </a:r>
            <a:r>
              <a:rPr lang="en-US" dirty="0"/>
              <a:t>forestry, </a:t>
            </a:r>
            <a:r>
              <a:rPr lang="en-US" dirty="0"/>
              <a:t>zootechny</a:t>
            </a:r>
            <a:r>
              <a:rPr lang="en-US" dirty="0"/>
              <a:t>, food, veterinary, </a:t>
            </a:r>
            <a:r>
              <a:rPr lang="en-US" dirty="0" smtClean="0"/>
              <a:t>biotechnology, treatment </a:t>
            </a:r>
            <a:r>
              <a:rPr lang="en-US" dirty="0"/>
              <a:t>and waste disposal), even if </a:t>
            </a:r>
            <a:r>
              <a:rPr lang="en-US" dirty="0" smtClean="0"/>
              <a:t>infectious</a:t>
            </a:r>
            <a:r>
              <a:rPr lang="ro-RO" dirty="0" smtClean="0"/>
              <a:t> </a:t>
            </a:r>
            <a:r>
              <a:rPr lang="en-US" dirty="0" smtClean="0"/>
              <a:t>agents</a:t>
            </a:r>
            <a:r>
              <a:rPr lang="en-US" dirty="0"/>
              <a:t>, endotoxins and ways of exposure show </a:t>
            </a:r>
            <a:r>
              <a:rPr lang="en-US" dirty="0" smtClean="0"/>
              <a:t>differences</a:t>
            </a:r>
            <a:r>
              <a:rPr lang="ro-RO" dirty="0" smtClean="0"/>
              <a:t> </a:t>
            </a:r>
            <a:r>
              <a:rPr lang="en-US" dirty="0" smtClean="0"/>
              <a:t>related </a:t>
            </a:r>
            <a:r>
              <a:rPr lang="en-US" dirty="0"/>
              <a:t>to the type of work and way of exposure. Intentional and deliberate use of biological agents </a:t>
            </a:r>
            <a:r>
              <a:rPr lang="en-US" dirty="0" smtClean="0"/>
              <a:t>is</a:t>
            </a:r>
            <a:r>
              <a:rPr lang="ro-RO" dirty="0" smtClean="0"/>
              <a:t> </a:t>
            </a:r>
            <a:r>
              <a:rPr lang="en-US" dirty="0" smtClean="0"/>
              <a:t>involved </a:t>
            </a:r>
            <a:r>
              <a:rPr lang="en-US" dirty="0"/>
              <a:t>in various workplaces (such as </a:t>
            </a:r>
            <a:r>
              <a:rPr lang="en-US" dirty="0" smtClean="0"/>
              <a:t>microbiological</a:t>
            </a:r>
            <a:r>
              <a:rPr lang="ro-RO" dirty="0" smtClean="0"/>
              <a:t> </a:t>
            </a:r>
            <a:r>
              <a:rPr lang="en-US" dirty="0" smtClean="0"/>
              <a:t>laboratories</a:t>
            </a:r>
            <a:r>
              <a:rPr lang="en-US" dirty="0"/>
              <a:t>) and occupational exposure can be </a:t>
            </a:r>
            <a:r>
              <a:rPr lang="en-US" dirty="0" smtClean="0"/>
              <a:t>easily</a:t>
            </a:r>
            <a:r>
              <a:rPr lang="ro-RO" dirty="0" smtClean="0"/>
              <a:t> </a:t>
            </a:r>
            <a:r>
              <a:rPr lang="en-US" dirty="0" smtClean="0"/>
              <a:t>monitored </a:t>
            </a:r>
            <a:r>
              <a:rPr lang="en-US" dirty="0"/>
              <a:t>and controlled. </a:t>
            </a:r>
            <a:r>
              <a:rPr lang="en-US" b="1" i="1" dirty="0"/>
              <a:t>On the contrary, risk </a:t>
            </a:r>
            <a:r>
              <a:rPr lang="en-US" b="1" i="1" dirty="0" smtClean="0"/>
              <a:t>assessment</a:t>
            </a:r>
            <a:r>
              <a:rPr lang="ro-RO" b="1" i="1" dirty="0" smtClean="0"/>
              <a:t> </a:t>
            </a:r>
            <a:r>
              <a:rPr lang="en-US" b="1" i="1" dirty="0" smtClean="0"/>
              <a:t>is </a:t>
            </a:r>
            <a:r>
              <a:rPr lang="en-US" b="1" i="1" dirty="0"/>
              <a:t>difficult in case of unintentional exposure in </a:t>
            </a:r>
            <a:r>
              <a:rPr lang="en-US" b="1" i="1" dirty="0" smtClean="0"/>
              <a:t>workplaces</a:t>
            </a:r>
            <a:r>
              <a:rPr lang="ro-RO" b="1" i="1" dirty="0" smtClean="0"/>
              <a:t> </a:t>
            </a:r>
            <a:r>
              <a:rPr lang="en-US" b="1" i="1" dirty="0" smtClean="0"/>
              <a:t>(</a:t>
            </a:r>
            <a:r>
              <a:rPr lang="en-US" b="1" i="1" dirty="0"/>
              <a:t>such as agricultural activities) and exposure </a:t>
            </a:r>
            <a:r>
              <a:rPr lang="en-US" b="1" i="1" dirty="0" smtClean="0"/>
              <a:t>prevention</a:t>
            </a:r>
            <a:r>
              <a:rPr lang="ro-RO" b="1" i="1" dirty="0" smtClean="0"/>
              <a:t> </a:t>
            </a:r>
            <a:r>
              <a:rPr lang="en-US" b="1" i="1" dirty="0" smtClean="0"/>
              <a:t>and </a:t>
            </a:r>
            <a:r>
              <a:rPr lang="en-US" b="1" i="1" dirty="0"/>
              <a:t>protection measures can be inappropriate</a:t>
            </a:r>
          </a:p>
        </p:txBody>
      </p:sp>
    </p:spTree>
    <p:custDataLst>
      <p:tags r:id="rId1"/>
    </p:custDataLst>
    <p:extLst>
      <p:ext uri="{BB962C8B-B14F-4D97-AF65-F5344CB8AC3E}">
        <p14:creationId xmlns:p14="http://schemas.microsoft.com/office/powerpoint/2010/main" val="23715618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85000" lnSpcReduction="20000"/>
          </a:bodyPr>
          <a:lstStyle/>
          <a:p>
            <a:r>
              <a:rPr lang="en-US" dirty="0"/>
              <a:t>Exposure to </a:t>
            </a:r>
            <a:r>
              <a:rPr lang="en-US" b="1" u="sng" dirty="0" smtClean="0"/>
              <a:t>bio aerosols</a:t>
            </a:r>
            <a:r>
              <a:rPr lang="en-US" dirty="0" smtClean="0"/>
              <a:t> </a:t>
            </a:r>
            <a:r>
              <a:rPr lang="en-US" dirty="0"/>
              <a:t>is considered very </a:t>
            </a:r>
            <a:r>
              <a:rPr lang="en-US" dirty="0" smtClean="0"/>
              <a:t>dangerous</a:t>
            </a:r>
            <a:r>
              <a:rPr lang="ro-RO" dirty="0" smtClean="0"/>
              <a:t> </a:t>
            </a:r>
            <a:r>
              <a:rPr lang="en-US" dirty="0" smtClean="0"/>
              <a:t>in </a:t>
            </a:r>
            <a:r>
              <a:rPr lang="en-US" dirty="0"/>
              <a:t>workplaces. </a:t>
            </a:r>
            <a:r>
              <a:rPr lang="en-US" dirty="0" smtClean="0"/>
              <a:t>Bio aerosols </a:t>
            </a:r>
            <a:r>
              <a:rPr lang="en-US" dirty="0"/>
              <a:t>contain a variety of </a:t>
            </a:r>
            <a:r>
              <a:rPr lang="en-US" dirty="0" smtClean="0"/>
              <a:t>airborne</a:t>
            </a:r>
            <a:r>
              <a:rPr lang="ro-RO" dirty="0" smtClean="0"/>
              <a:t> </a:t>
            </a:r>
            <a:r>
              <a:rPr lang="en-US" dirty="0" smtClean="0"/>
              <a:t>microorganisms</a:t>
            </a:r>
            <a:r>
              <a:rPr lang="en-US" dirty="0"/>
              <a:t>, including </a:t>
            </a:r>
            <a:r>
              <a:rPr lang="en-US" dirty="0" smtClean="0"/>
              <a:t>molds </a:t>
            </a:r>
            <a:r>
              <a:rPr lang="en-US" dirty="0"/>
              <a:t>and endotoxins, </a:t>
            </a:r>
            <a:r>
              <a:rPr lang="en-US" dirty="0" smtClean="0"/>
              <a:t>and</a:t>
            </a:r>
            <a:r>
              <a:rPr lang="ro-RO" dirty="0" smtClean="0"/>
              <a:t> </a:t>
            </a:r>
            <a:r>
              <a:rPr lang="en-US" dirty="0" smtClean="0"/>
              <a:t>various </a:t>
            </a:r>
            <a:r>
              <a:rPr lang="en-US" dirty="0"/>
              <a:t>inflammatory and allergic diseases in </a:t>
            </a:r>
            <a:r>
              <a:rPr lang="en-US" dirty="0" smtClean="0"/>
              <a:t>exposed</a:t>
            </a:r>
            <a:r>
              <a:rPr lang="ro-RO" dirty="0" smtClean="0"/>
              <a:t> </a:t>
            </a:r>
            <a:r>
              <a:rPr lang="en-US" dirty="0" smtClean="0"/>
              <a:t>workers </a:t>
            </a:r>
            <a:r>
              <a:rPr lang="en-US" dirty="0"/>
              <a:t>are attributed to their inhalation. Risk </a:t>
            </a:r>
            <a:r>
              <a:rPr lang="en-US" dirty="0" smtClean="0"/>
              <a:t>assessment</a:t>
            </a:r>
            <a:r>
              <a:rPr lang="ro-RO" dirty="0" smtClean="0"/>
              <a:t> </a:t>
            </a:r>
            <a:r>
              <a:rPr lang="en-US" dirty="0" smtClean="0"/>
              <a:t>presents </a:t>
            </a:r>
            <a:r>
              <a:rPr lang="en-US" dirty="0"/>
              <a:t>many difficulties and is also influenced by </a:t>
            </a:r>
            <a:r>
              <a:rPr lang="en-US" dirty="0" smtClean="0"/>
              <a:t>the</a:t>
            </a:r>
            <a:r>
              <a:rPr lang="ro-RO" dirty="0" smtClean="0"/>
              <a:t> </a:t>
            </a:r>
            <a:r>
              <a:rPr lang="en-US" dirty="0" smtClean="0"/>
              <a:t>possible </a:t>
            </a:r>
            <a:r>
              <a:rPr lang="en-US" dirty="0"/>
              <a:t>interaction of </a:t>
            </a:r>
            <a:r>
              <a:rPr lang="en-US" dirty="0" smtClean="0"/>
              <a:t>microorganisms </a:t>
            </a:r>
            <a:r>
              <a:rPr lang="en-US" dirty="0"/>
              <a:t>with </a:t>
            </a:r>
            <a:r>
              <a:rPr lang="en-US" dirty="0" smtClean="0"/>
              <a:t>non–biological</a:t>
            </a:r>
            <a:r>
              <a:rPr lang="ro-RO" dirty="0" smtClean="0"/>
              <a:t> </a:t>
            </a:r>
            <a:r>
              <a:rPr lang="en-US" dirty="0" smtClean="0"/>
              <a:t>agents </a:t>
            </a:r>
            <a:r>
              <a:rPr lang="en-US" dirty="0"/>
              <a:t>in working environment. Also the effects can </a:t>
            </a:r>
            <a:r>
              <a:rPr lang="en-US" dirty="0" smtClean="0"/>
              <a:t>be</a:t>
            </a:r>
            <a:r>
              <a:rPr lang="ro-RO" dirty="0" smtClean="0"/>
              <a:t> </a:t>
            </a:r>
            <a:r>
              <a:rPr lang="en-US" dirty="0" smtClean="0"/>
              <a:t>influenced </a:t>
            </a:r>
            <a:r>
              <a:rPr lang="en-US" dirty="0"/>
              <a:t>by the interaction with other factors acting </a:t>
            </a:r>
            <a:r>
              <a:rPr lang="en-US" dirty="0" smtClean="0"/>
              <a:t>on</a:t>
            </a:r>
            <a:r>
              <a:rPr lang="ro-RO" dirty="0" smtClean="0"/>
              <a:t> </a:t>
            </a:r>
            <a:r>
              <a:rPr lang="en-US" dirty="0" smtClean="0"/>
              <a:t>the </a:t>
            </a:r>
            <a:r>
              <a:rPr lang="en-US" dirty="0"/>
              <a:t>same target organs and mechanisms operating </a:t>
            </a:r>
            <a:r>
              <a:rPr lang="en-US" dirty="0" smtClean="0"/>
              <a:t>simultaneously</a:t>
            </a:r>
            <a:r>
              <a:rPr lang="ro-RO" dirty="0" smtClean="0"/>
              <a:t> </a:t>
            </a:r>
            <a:r>
              <a:rPr lang="en-US" dirty="0" smtClean="0"/>
              <a:t>are </a:t>
            </a:r>
            <a:r>
              <a:rPr lang="en-US" dirty="0"/>
              <a:t>not known.</a:t>
            </a:r>
          </a:p>
        </p:txBody>
      </p:sp>
    </p:spTree>
    <p:custDataLst>
      <p:tags r:id="rId1"/>
    </p:custDataLst>
    <p:extLst>
      <p:ext uri="{BB962C8B-B14F-4D97-AF65-F5344CB8AC3E}">
        <p14:creationId xmlns:p14="http://schemas.microsoft.com/office/powerpoint/2010/main" val="5990169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a:bodyPr>
          <a:lstStyle/>
          <a:p>
            <a:r>
              <a:rPr lang="en-US" dirty="0"/>
              <a:t>Health care workers are considered at higher </a:t>
            </a:r>
            <a:r>
              <a:rPr lang="en-US" dirty="0" smtClean="0"/>
              <a:t>biological</a:t>
            </a:r>
            <a:r>
              <a:rPr lang="ro-RO" dirty="0" smtClean="0"/>
              <a:t> </a:t>
            </a:r>
            <a:r>
              <a:rPr lang="en-US" dirty="0" smtClean="0"/>
              <a:t>risk </a:t>
            </a:r>
            <a:r>
              <a:rPr lang="en-US" dirty="0"/>
              <a:t>because they are permanently exposed to blood </a:t>
            </a:r>
            <a:r>
              <a:rPr lang="en-US" dirty="0" smtClean="0"/>
              <a:t>and</a:t>
            </a:r>
            <a:r>
              <a:rPr lang="ro-RO" dirty="0" smtClean="0"/>
              <a:t> </a:t>
            </a:r>
            <a:r>
              <a:rPr lang="en-US" dirty="0" smtClean="0"/>
              <a:t>body </a:t>
            </a:r>
            <a:r>
              <a:rPr lang="en-US" dirty="0"/>
              <a:t>fluids. Their exposure to infectious agents is </a:t>
            </a:r>
            <a:r>
              <a:rPr lang="en-US" dirty="0" smtClean="0"/>
              <a:t>widely</a:t>
            </a:r>
            <a:r>
              <a:rPr lang="ro-RO" dirty="0" smtClean="0"/>
              <a:t> </a:t>
            </a:r>
            <a:r>
              <a:rPr lang="en-US" dirty="0" smtClean="0"/>
              <a:t>regarded </a:t>
            </a:r>
            <a:r>
              <a:rPr lang="en-US" dirty="0"/>
              <a:t>as the most important occupational risk factor</a:t>
            </a:r>
            <a:r>
              <a:rPr lang="en-US" dirty="0" smtClean="0"/>
              <a:t>,</a:t>
            </a:r>
            <a:r>
              <a:rPr lang="ro-RO" dirty="0" smtClean="0"/>
              <a:t> </a:t>
            </a:r>
            <a:r>
              <a:rPr lang="en-US" dirty="0" smtClean="0"/>
              <a:t>even </a:t>
            </a:r>
            <a:r>
              <a:rPr lang="en-US" dirty="0"/>
              <a:t>because of the high </a:t>
            </a:r>
            <a:r>
              <a:rPr lang="ro-RO" dirty="0" smtClean="0"/>
              <a:t>p</a:t>
            </a:r>
            <a:r>
              <a:rPr lang="en-US" dirty="0" smtClean="0"/>
              <a:t>probability </a:t>
            </a:r>
            <a:r>
              <a:rPr lang="en-US" dirty="0"/>
              <a:t>that accidents at </a:t>
            </a:r>
            <a:r>
              <a:rPr lang="en-US" dirty="0" smtClean="0"/>
              <a:t>work</a:t>
            </a:r>
            <a:r>
              <a:rPr lang="ro-RO" dirty="0" smtClean="0"/>
              <a:t> </a:t>
            </a:r>
            <a:r>
              <a:rPr lang="en-US" dirty="0" smtClean="0"/>
              <a:t>can </a:t>
            </a:r>
            <a:r>
              <a:rPr lang="en-US" dirty="0"/>
              <a:t>increase the risk of exposure to infectious agents</a:t>
            </a:r>
          </a:p>
        </p:txBody>
      </p:sp>
    </p:spTree>
    <p:custDataLst>
      <p:tags r:id="rId1"/>
    </p:custDataLst>
    <p:extLst>
      <p:ext uri="{BB962C8B-B14F-4D97-AF65-F5344CB8AC3E}">
        <p14:creationId xmlns:p14="http://schemas.microsoft.com/office/powerpoint/2010/main" val="1395777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85000" lnSpcReduction="10000"/>
          </a:bodyPr>
          <a:lstStyle/>
          <a:p>
            <a:r>
              <a:rPr lang="en-US" dirty="0"/>
              <a:t> The presence </a:t>
            </a:r>
            <a:r>
              <a:rPr lang="en-US" dirty="0" smtClean="0"/>
              <a:t>of</a:t>
            </a:r>
            <a:r>
              <a:rPr lang="ro-RO" dirty="0" smtClean="0"/>
              <a:t> </a:t>
            </a:r>
            <a:r>
              <a:rPr lang="en-US" dirty="0" smtClean="0"/>
              <a:t>infectious </a:t>
            </a:r>
            <a:r>
              <a:rPr lang="en-US" dirty="0"/>
              <a:t>agents can be a biological risk to dentists, but </a:t>
            </a:r>
            <a:r>
              <a:rPr lang="en-US" dirty="0" smtClean="0"/>
              <a:t>it</a:t>
            </a:r>
            <a:r>
              <a:rPr lang="ro-RO" dirty="0" smtClean="0"/>
              <a:t> </a:t>
            </a:r>
            <a:r>
              <a:rPr lang="en-US" dirty="0" smtClean="0"/>
              <a:t>can </a:t>
            </a:r>
            <a:r>
              <a:rPr lang="en-US" dirty="0"/>
              <a:t>be reduced with specific mouth rinses by using 0.2</a:t>
            </a:r>
            <a:r>
              <a:rPr lang="en-US" dirty="0" smtClean="0"/>
              <a:t>%</a:t>
            </a:r>
            <a:r>
              <a:rPr lang="ro-RO" dirty="0" smtClean="0"/>
              <a:t> </a:t>
            </a:r>
            <a:r>
              <a:rPr lang="en-US" dirty="0" smtClean="0"/>
              <a:t>chlorhexidine </a:t>
            </a:r>
            <a:r>
              <a:rPr lang="en-US" dirty="0"/>
              <a:t>gluconate for 1 min from the </a:t>
            </a:r>
            <a:r>
              <a:rPr lang="en-US" dirty="0" smtClean="0"/>
              <a:t>patient</a:t>
            </a:r>
            <a:r>
              <a:rPr lang="ro-RO" dirty="0" smtClean="0"/>
              <a:t>.</a:t>
            </a:r>
            <a:endParaRPr lang="en-US" dirty="0"/>
          </a:p>
          <a:p>
            <a:r>
              <a:rPr lang="en-US" dirty="0"/>
              <a:t>Small aerosols (&lt;1 µm) during dental treatment can </a:t>
            </a:r>
            <a:r>
              <a:rPr lang="en-US" dirty="0" smtClean="0"/>
              <a:t>be</a:t>
            </a:r>
            <a:r>
              <a:rPr lang="ro-RO" dirty="0" smtClean="0"/>
              <a:t> </a:t>
            </a:r>
            <a:r>
              <a:rPr lang="en-US" dirty="0" smtClean="0"/>
              <a:t>considered </a:t>
            </a:r>
            <a:r>
              <a:rPr lang="en-US" dirty="0"/>
              <a:t>an important occupational respiratory </a:t>
            </a:r>
            <a:r>
              <a:rPr lang="en-US" dirty="0" smtClean="0"/>
              <a:t>risk</a:t>
            </a:r>
            <a:r>
              <a:rPr lang="ro-RO" dirty="0" smtClean="0"/>
              <a:t>.</a:t>
            </a:r>
            <a:endParaRPr lang="en-US" dirty="0"/>
          </a:p>
          <a:p>
            <a:r>
              <a:rPr lang="en-US" dirty="0"/>
              <a:t>Gram-negative biological agents and bacterial </a:t>
            </a:r>
            <a:r>
              <a:rPr lang="en-US" dirty="0" smtClean="0"/>
              <a:t>endotoxins</a:t>
            </a:r>
            <a:r>
              <a:rPr lang="ro-RO" dirty="0" smtClean="0"/>
              <a:t> </a:t>
            </a:r>
            <a:r>
              <a:rPr lang="en-US" dirty="0" smtClean="0"/>
              <a:t>have </a:t>
            </a:r>
            <a:r>
              <a:rPr lang="en-US" dirty="0"/>
              <a:t>also been detected in dental unit waterlines and </a:t>
            </a:r>
            <a:r>
              <a:rPr lang="en-US" dirty="0" smtClean="0"/>
              <a:t>in</a:t>
            </a:r>
            <a:r>
              <a:rPr lang="ro-RO" dirty="0" smtClean="0"/>
              <a:t> </a:t>
            </a:r>
            <a:r>
              <a:rPr lang="en-US" dirty="0" smtClean="0"/>
              <a:t>water </a:t>
            </a:r>
            <a:r>
              <a:rPr lang="en-US" dirty="0"/>
              <a:t>flowing from high-speed </a:t>
            </a:r>
            <a:r>
              <a:rPr lang="en-US" dirty="0" smtClean="0"/>
              <a:t>hand pieces </a:t>
            </a:r>
            <a:r>
              <a:rPr lang="en-US" dirty="0"/>
              <a:t>and it was </a:t>
            </a:r>
            <a:r>
              <a:rPr lang="en-US" dirty="0" smtClean="0"/>
              <a:t>suggested</a:t>
            </a:r>
            <a:r>
              <a:rPr lang="ro-RO" dirty="0" smtClean="0"/>
              <a:t> </a:t>
            </a:r>
            <a:r>
              <a:rPr lang="en-US" dirty="0" smtClean="0"/>
              <a:t>a </a:t>
            </a:r>
            <a:r>
              <a:rPr lang="en-US" dirty="0"/>
              <a:t>potential risk of bronchial asthma in </a:t>
            </a:r>
            <a:r>
              <a:rPr lang="en-US" dirty="0" smtClean="0"/>
              <a:t>dentists</a:t>
            </a:r>
            <a:endParaRPr lang="en-US" dirty="0"/>
          </a:p>
        </p:txBody>
      </p:sp>
    </p:spTree>
    <p:custDataLst>
      <p:tags r:id="rId1"/>
    </p:custDataLst>
    <p:extLst>
      <p:ext uri="{BB962C8B-B14F-4D97-AF65-F5344CB8AC3E}">
        <p14:creationId xmlns:p14="http://schemas.microsoft.com/office/powerpoint/2010/main" val="17257219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85000" lnSpcReduction="10000"/>
          </a:bodyPr>
          <a:lstStyle/>
          <a:p>
            <a:r>
              <a:rPr lang="ro-RO" dirty="0"/>
              <a:t>Also farming and cattle-breeding are considered at significant biological risk. Microbiological analyses performed on environmental dust, sampled during corn and soybeans harvesting and in animal confinements (swine, poultry and dairy), revealed higher concentrations of fungal spores during corn and soybeans harvesting </a:t>
            </a:r>
            <a:r>
              <a:rPr lang="ro-RO" dirty="0" smtClean="0"/>
              <a:t>for </a:t>
            </a:r>
            <a:r>
              <a:rPr lang="ro-RO" dirty="0"/>
              <a:t>total fungal spores, </a:t>
            </a:r>
            <a:r>
              <a:rPr lang="ro-RO" dirty="0" smtClean="0"/>
              <a:t>for </a:t>
            </a:r>
            <a:r>
              <a:rPr lang="ro-RO" dirty="0"/>
              <a:t>culturable fungal spores, </a:t>
            </a:r>
            <a:r>
              <a:rPr lang="ro-RO" dirty="0" smtClean="0"/>
              <a:t>for </a:t>
            </a:r>
            <a:r>
              <a:rPr lang="ro-RO" dirty="0"/>
              <a:t>culturable actinomycetes), higher concentrations of culturable bacteria in swine confinements during </a:t>
            </a:r>
            <a:r>
              <a:rPr lang="ro-RO" dirty="0" smtClean="0"/>
              <a:t>summer) </a:t>
            </a:r>
            <a:r>
              <a:rPr lang="ro-RO" dirty="0"/>
              <a:t>and high production of particles between 2–10 </a:t>
            </a:r>
            <a:r>
              <a:rPr lang="el-GR" dirty="0"/>
              <a:t>μ</a:t>
            </a:r>
            <a:r>
              <a:rPr lang="ro-RO" dirty="0"/>
              <a:t>m formed by fungal spores</a:t>
            </a:r>
            <a:endParaRPr lang="en-US" dirty="0"/>
          </a:p>
        </p:txBody>
      </p:sp>
    </p:spTree>
    <p:custDataLst>
      <p:tags r:id="rId1"/>
    </p:custDataLst>
    <p:extLst>
      <p:ext uri="{BB962C8B-B14F-4D97-AF65-F5344CB8AC3E}">
        <p14:creationId xmlns:p14="http://schemas.microsoft.com/office/powerpoint/2010/main" val="39258755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FACTORS-Biological</a:t>
            </a:r>
            <a:endParaRPr lang="en-US" dirty="0"/>
          </a:p>
        </p:txBody>
      </p:sp>
      <p:sp>
        <p:nvSpPr>
          <p:cNvPr id="3" name="Content Placeholder 2"/>
          <p:cNvSpPr>
            <a:spLocks noGrp="1"/>
          </p:cNvSpPr>
          <p:nvPr>
            <p:ph idx="1"/>
          </p:nvPr>
        </p:nvSpPr>
        <p:spPr/>
        <p:txBody>
          <a:bodyPr>
            <a:normAutofit fontScale="92500" lnSpcReduction="20000"/>
          </a:bodyPr>
          <a:lstStyle/>
          <a:p>
            <a:r>
              <a:rPr lang="en-US" dirty="0"/>
              <a:t>Biological hazard is identified in the treatment of solid waste (especially in composting plants) and wastewater and in sewer workers. Environmental sampling in waste disposal plants shows biological agents, especially in composting areas. </a:t>
            </a:r>
            <a:r>
              <a:rPr lang="en-US" dirty="0" smtClean="0"/>
              <a:t>Mesospheric </a:t>
            </a:r>
            <a:r>
              <a:rPr lang="en-US" dirty="0"/>
              <a:t>bacteria and </a:t>
            </a:r>
            <a:r>
              <a:rPr lang="en-US" dirty="0"/>
              <a:t>Actinomycetes</a:t>
            </a:r>
            <a:r>
              <a:rPr lang="en-US" dirty="0"/>
              <a:t> were found in composting plants </a:t>
            </a:r>
            <a:r>
              <a:rPr lang="ro-RO" dirty="0" smtClean="0"/>
              <a:t>,</a:t>
            </a:r>
            <a:r>
              <a:rPr lang="en-US" dirty="0" smtClean="0"/>
              <a:t>fungal </a:t>
            </a:r>
            <a:r>
              <a:rPr lang="en-US" dirty="0"/>
              <a:t>spores in waste collection and sorting </a:t>
            </a:r>
            <a:r>
              <a:rPr lang="en-US" dirty="0" smtClean="0"/>
              <a:t>and </a:t>
            </a:r>
            <a:r>
              <a:rPr lang="en-US" dirty="0"/>
              <a:t>endotoxin during refuse </a:t>
            </a:r>
            <a:r>
              <a:rPr lang="en-US" dirty="0" smtClean="0"/>
              <a:t>collection. </a:t>
            </a:r>
            <a:r>
              <a:rPr lang="en-US" dirty="0"/>
              <a:t>In solid waste workers, prevalence of antibodies anti </a:t>
            </a:r>
            <a:r>
              <a:rPr lang="en-US" dirty="0"/>
              <a:t>HBc</a:t>
            </a:r>
            <a:r>
              <a:rPr lang="en-US" dirty="0"/>
              <a:t> and anti Toxoplasma </a:t>
            </a:r>
            <a:r>
              <a:rPr lang="en-US" dirty="0"/>
              <a:t>gondii</a:t>
            </a:r>
            <a:r>
              <a:rPr lang="en-US" dirty="0"/>
              <a:t> has been </a:t>
            </a:r>
            <a:r>
              <a:rPr lang="en-US" dirty="0" smtClean="0"/>
              <a:t>observed</a:t>
            </a:r>
            <a:r>
              <a:rPr lang="ro-RO" dirty="0" smtClean="0"/>
              <a:t>.</a:t>
            </a:r>
            <a:endParaRPr lang="en-US" dirty="0"/>
          </a:p>
        </p:txBody>
      </p:sp>
    </p:spTree>
    <p:custDataLst>
      <p:tags r:id="rId1"/>
    </p:custDataLst>
    <p:extLst>
      <p:ext uri="{BB962C8B-B14F-4D97-AF65-F5344CB8AC3E}">
        <p14:creationId xmlns:p14="http://schemas.microsoft.com/office/powerpoint/2010/main" val="1926407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6"/>
            </a:solidFill>
          </a:ln>
          <a:effectLst>
            <a:outerShdw blurRad="50800" dist="38100" dir="2700000" algn="tl" rotWithShape="0">
              <a:prstClr val="black">
                <a:alpha val="40000"/>
              </a:prstClr>
            </a:outerShdw>
          </a:effectLst>
        </p:spPr>
        <p:txBody>
          <a:bodyPr/>
          <a:lstStyle/>
          <a:p>
            <a:r>
              <a:rPr lang="ro-RO" dirty="0" smtClean="0"/>
              <a:t>HAZARD AND RISK</a:t>
            </a:r>
            <a:endParaRPr lang="en-US" dirty="0"/>
          </a:p>
        </p:txBody>
      </p:sp>
      <p:sp>
        <p:nvSpPr>
          <p:cNvPr id="6" name="Content Placeholder 5"/>
          <p:cNvSpPr>
            <a:spLocks noGrp="1"/>
          </p:cNvSpPr>
          <p:nvPr>
            <p:ph idx="1"/>
          </p:nvPr>
        </p:nvSpPr>
        <p:spPr/>
        <p:txBody>
          <a:bodyPr/>
          <a:lstStyle/>
          <a:p>
            <a:endParaRPr lang="en-US" dirty="0"/>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3923928" y="1628800"/>
            <a:ext cx="1869437" cy="4086200"/>
          </a:xfrm>
          <a:prstGeom prst="rect">
            <a:avLst/>
          </a:prstGeom>
          <a:effectLst>
            <a:outerShdw blurRad="50800" dist="38100" dir="2700000" algn="tl">
              <a:prstClr val="black">
                <a:alpha val="40000"/>
              </a:prstClr>
            </a:outerShdw>
          </a:effectLst>
        </p:spPr>
      </p:pic>
      <p:sp>
        <p:nvSpPr>
          <p:cNvPr id="7" name="TextBox 6"/>
          <p:cNvSpPr txBox="1"/>
          <p:nvPr/>
        </p:nvSpPr>
        <p:spPr>
          <a:xfrm>
            <a:off x="4211960" y="2852936"/>
            <a:ext cx="1440160" cy="923330"/>
          </a:xfrm>
          <a:prstGeom prst="rect">
            <a:avLst/>
          </a:prstGeom>
          <a:noFill/>
        </p:spPr>
        <p:txBody>
          <a:bodyPr wrap="square" rtlCol="0">
            <a:spAutoFit/>
          </a:bodyPr>
          <a:lstStyle/>
          <a:p>
            <a:r>
              <a:rPr lang="ro-RO" b="1" dirty="0" smtClean="0"/>
              <a:t>RISK IS A QUANTIFIED HAZARD</a:t>
            </a:r>
            <a:endParaRPr lang="en-US" b="1" dirty="0"/>
          </a:p>
        </p:txBody>
      </p:sp>
      <p:sp>
        <p:nvSpPr>
          <p:cNvPr id="9" name="TextBox 8"/>
          <p:cNvSpPr txBox="1"/>
          <p:nvPr/>
        </p:nvSpPr>
        <p:spPr>
          <a:xfrm>
            <a:off x="539552" y="3068960"/>
            <a:ext cx="3672408" cy="646331"/>
          </a:xfrm>
          <a:prstGeom prst="rect">
            <a:avLst/>
          </a:prstGeom>
          <a:noFill/>
        </p:spPr>
        <p:txBody>
          <a:bodyPr wrap="square" rtlCol="0">
            <a:spAutoFit/>
          </a:bodyPr>
          <a:lstStyle/>
          <a:p>
            <a:r>
              <a:rPr lang="ro-RO" b="1" dirty="0" smtClean="0">
                <a:solidFill>
                  <a:srgbClr val="0070C0"/>
                </a:solidFill>
              </a:rPr>
              <a:t>Hazard-&gt;Hazard specific caracteristics-&gt;Risk factors-&gt;Risk</a:t>
            </a:r>
            <a:endParaRPr lang="en-US" b="1" dirty="0">
              <a:solidFill>
                <a:srgbClr val="0070C0"/>
              </a:solidFill>
            </a:endParaRPr>
          </a:p>
        </p:txBody>
      </p:sp>
      <p:sp>
        <p:nvSpPr>
          <p:cNvPr id="11" name="TextBox 10"/>
          <p:cNvSpPr txBox="1"/>
          <p:nvPr/>
        </p:nvSpPr>
        <p:spPr>
          <a:xfrm>
            <a:off x="6156176" y="2996952"/>
            <a:ext cx="2232248" cy="1477328"/>
          </a:xfrm>
          <a:prstGeom prst="rect">
            <a:avLst/>
          </a:prstGeom>
          <a:noFill/>
        </p:spPr>
        <p:txBody>
          <a:bodyPr wrap="square" rtlCol="0">
            <a:spAutoFit/>
          </a:bodyPr>
          <a:lstStyle/>
          <a:p>
            <a:r>
              <a:rPr lang="ro-RO" b="1" dirty="0" smtClean="0">
                <a:solidFill>
                  <a:schemeClr val="accent3">
                    <a:lumMod val="75000"/>
                  </a:schemeClr>
                </a:solidFill>
              </a:rPr>
              <a:t>Operationally the notion of risk is much more used. Hazards are considered as an </a:t>
            </a:r>
            <a:r>
              <a:rPr lang="ro-RO" b="1" dirty="0" smtClean="0">
                <a:solidFill>
                  <a:schemeClr val="accent3">
                    <a:lumMod val="75000"/>
                  </a:schemeClr>
                </a:solidFill>
              </a:rPr>
              <a:t>academic </a:t>
            </a:r>
            <a:r>
              <a:rPr lang="ro-RO" b="1" dirty="0" smtClean="0">
                <a:solidFill>
                  <a:schemeClr val="accent3">
                    <a:lumMod val="75000"/>
                  </a:schemeClr>
                </a:solidFill>
              </a:rPr>
              <a:t>notion.</a:t>
            </a:r>
            <a:endParaRPr lang="en-US" b="1" dirty="0">
              <a:solidFill>
                <a:schemeClr val="accent3">
                  <a:lumMod val="75000"/>
                </a:schemeClr>
              </a:solidFill>
            </a:endParaRPr>
          </a:p>
        </p:txBody>
      </p:sp>
    </p:spTree>
    <p:custDataLst>
      <p:tags r:id="rId1"/>
    </p:custDataLst>
    <p:extLst>
      <p:ext uri="{BB962C8B-B14F-4D97-AF65-F5344CB8AC3E}">
        <p14:creationId xmlns:p14="http://schemas.microsoft.com/office/powerpoint/2010/main" val="15297278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ro-RO" dirty="0" smtClean="0"/>
              <a:t>CHEMICAL RISK FACTORS</a:t>
            </a:r>
            <a:endParaRPr lang="en-US" dirty="0"/>
          </a:p>
        </p:txBody>
      </p:sp>
      <p:sp>
        <p:nvSpPr>
          <p:cNvPr id="3" name="Text Placeholder 2"/>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26525680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70000" lnSpcReduction="20000"/>
          </a:bodyPr>
          <a:lstStyle/>
          <a:p>
            <a:r>
              <a:rPr lang="en-US" dirty="0"/>
              <a:t>Chemicals can be broken down into hazard classes and exhibit both physical and health hazards. It is important to keep in mind, that chemicals can exhibit more than one hazard or combinations of several hazards. Several factors can influence how a chemical will behave and the hazards the chemical presents, including the severity of the response:</a:t>
            </a:r>
          </a:p>
          <a:p>
            <a:pPr lvl="1"/>
            <a:r>
              <a:rPr lang="en-US" dirty="0"/>
              <a:t> </a:t>
            </a:r>
            <a:r>
              <a:rPr lang="en-US" dirty="0" smtClean="0"/>
              <a:t>Concentration </a:t>
            </a:r>
            <a:r>
              <a:rPr lang="en-US" dirty="0"/>
              <a:t>of the chemical. </a:t>
            </a:r>
          </a:p>
          <a:p>
            <a:pPr lvl="1"/>
            <a:r>
              <a:rPr lang="en-US" dirty="0"/>
              <a:t>Physical state of the chemical (solid, liquid, gas). </a:t>
            </a:r>
          </a:p>
          <a:p>
            <a:pPr lvl="1"/>
            <a:r>
              <a:rPr lang="en-US" dirty="0"/>
              <a:t>Physical processes involved in using the chemical (cutting, grinding, heating, cooling, etc.). </a:t>
            </a:r>
          </a:p>
          <a:p>
            <a:pPr lvl="1"/>
            <a:r>
              <a:rPr lang="en-US" dirty="0"/>
              <a:t>Chemical processes involved in using the chemical (mixing with other chemicals, purification, distillation, etc.). </a:t>
            </a:r>
          </a:p>
          <a:p>
            <a:pPr lvl="1"/>
            <a:r>
              <a:rPr lang="en-US" dirty="0"/>
              <a:t>Other processes (improper storage, addition of moisture, storage in sunlight, refrigeration, etc.).</a:t>
            </a:r>
          </a:p>
        </p:txBody>
      </p:sp>
    </p:spTree>
    <p:custDataLst>
      <p:tags r:id="rId1"/>
    </p:custDataLst>
    <p:extLst>
      <p:ext uri="{BB962C8B-B14F-4D97-AF65-F5344CB8AC3E}">
        <p14:creationId xmlns:p14="http://schemas.microsoft.com/office/powerpoint/2010/main" val="5805049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a:t>
            </a:r>
            <a:r>
              <a:rPr lang="ro-RO" sz="4000" dirty="0" smtClean="0"/>
              <a:t>n </a:t>
            </a:r>
            <a:r>
              <a:rPr lang="en-US" sz="4000" dirty="0" smtClean="0"/>
              <a:t>approach </a:t>
            </a:r>
            <a:r>
              <a:rPr lang="en-US" sz="4000" dirty="0"/>
              <a:t>to </a:t>
            </a:r>
            <a:r>
              <a:rPr lang="ro-RO" sz="4000" dirty="0" smtClean="0"/>
              <a:t>chemical </a:t>
            </a:r>
            <a:r>
              <a:rPr lang="en-US" sz="4000" dirty="0" smtClean="0"/>
              <a:t>risk </a:t>
            </a:r>
            <a:r>
              <a:rPr lang="en-US" sz="4000" dirty="0"/>
              <a:t>assessment</a:t>
            </a:r>
            <a:r>
              <a:rPr lang="en-US" dirty="0"/>
              <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pPr lvl="1"/>
            <a:r>
              <a:rPr lang="ro-RO" b="1" i="1" dirty="0" smtClean="0"/>
              <a:t>1.</a:t>
            </a:r>
            <a:r>
              <a:rPr lang="en-US" b="1" i="1" dirty="0" smtClean="0"/>
              <a:t>Make </a:t>
            </a:r>
            <a:r>
              <a:rPr lang="en-US" b="1" i="1" dirty="0"/>
              <a:t>an inventory of the substances used in the processes in the workplace and those generated by the process such as aerosols of blood or urine. Assess substances used at work including any new substances introduced.</a:t>
            </a:r>
          </a:p>
          <a:p>
            <a:pPr lvl="1"/>
            <a:r>
              <a:rPr lang="ro-RO" b="1" i="1" dirty="0" smtClean="0"/>
              <a:t>2.</a:t>
            </a:r>
            <a:r>
              <a:rPr lang="en-US" b="1" i="1" dirty="0" smtClean="0"/>
              <a:t>Collect </a:t>
            </a:r>
            <a:r>
              <a:rPr lang="en-US" b="1" i="1" dirty="0"/>
              <a:t>information about these substances, i.e. the harm they can do and how this can happen.</a:t>
            </a:r>
          </a:p>
          <a:p>
            <a:pPr lvl="1"/>
            <a:r>
              <a:rPr lang="ro-RO" b="1" i="1" dirty="0" smtClean="0"/>
              <a:t>3.</a:t>
            </a:r>
            <a:r>
              <a:rPr lang="en-US" b="1" i="1" dirty="0" smtClean="0"/>
              <a:t>Assess </a:t>
            </a:r>
            <a:r>
              <a:rPr lang="en-US" b="1" i="1" dirty="0"/>
              <a:t>exposure to the identified dangerous substances, looking at the type, intensity, length, frequency and occurrence of exposure to workers,</a:t>
            </a:r>
          </a:p>
          <a:p>
            <a:pPr lvl="1"/>
            <a:r>
              <a:rPr lang="ro-RO" b="1" i="1" dirty="0" smtClean="0"/>
              <a:t>4.</a:t>
            </a:r>
            <a:r>
              <a:rPr lang="en-US" b="1" i="1" dirty="0" smtClean="0"/>
              <a:t>Rank </a:t>
            </a:r>
            <a:r>
              <a:rPr lang="en-US" b="1" i="1" dirty="0"/>
              <a:t>the severity of the established risks. This list can then be used to draw up an action plan to protect workers</a:t>
            </a:r>
            <a:r>
              <a:rPr lang="en-US" b="1" i="1" dirty="0" smtClean="0"/>
              <a:t>.</a:t>
            </a:r>
            <a:endParaRPr lang="ro-RO" b="1" i="1" dirty="0" smtClean="0"/>
          </a:p>
          <a:p>
            <a:pPr marL="457200" lvl="1" indent="0">
              <a:buNone/>
            </a:pPr>
            <a:endParaRPr lang="en-US" b="1" i="1" dirty="0"/>
          </a:p>
          <a:p>
            <a:r>
              <a:rPr lang="en-US" dirty="0"/>
              <a:t>Consider whether existing measures in place give adequate protection and what more should be done to reduce risks. Is it possible to get rid of the risk altogether by using a different agent or process? If the exposure is not avoidable, it should be kept to a minimum by limiting the number of exposed workers and the exposure time. The control measures must be tailored to the working process, and the workers must be well trained to follow safe working practices.</a:t>
            </a:r>
          </a:p>
          <a:p>
            <a:r>
              <a:rPr lang="en-US" dirty="0" smtClean="0"/>
              <a:t>Review </a:t>
            </a:r>
            <a:r>
              <a:rPr lang="en-US" dirty="0"/>
              <a:t>and revise your assessment where necessary, when there are significant changes in materials, equipment, work methods, location or people involved and if there are accidents or complaints associated with the work</a:t>
            </a:r>
          </a:p>
        </p:txBody>
      </p:sp>
    </p:spTree>
    <p:custDataLst>
      <p:tags r:id="rId1"/>
    </p:custDataLst>
    <p:extLst>
      <p:ext uri="{BB962C8B-B14F-4D97-AF65-F5344CB8AC3E}">
        <p14:creationId xmlns:p14="http://schemas.microsoft.com/office/powerpoint/2010/main" val="12362617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Chemical Risk Factors- Communications</a:t>
            </a:r>
            <a:endParaRPr lang="en-US" dirty="0"/>
          </a:p>
        </p:txBody>
      </p:sp>
      <p:sp>
        <p:nvSpPr>
          <p:cNvPr id="3" name="Content Placeholder 2"/>
          <p:cNvSpPr>
            <a:spLocks noGrp="1"/>
          </p:cNvSpPr>
          <p:nvPr>
            <p:ph idx="1"/>
          </p:nvPr>
        </p:nvSpPr>
        <p:spPr/>
        <p:txBody>
          <a:bodyPr/>
          <a:lstStyle/>
          <a:p>
            <a:r>
              <a:rPr lang="en-US" dirty="0"/>
              <a:t>Hazard Communication Standard </a:t>
            </a:r>
            <a:r>
              <a:rPr lang="ro-RO" dirty="0" smtClean="0"/>
              <a:t>-</a:t>
            </a:r>
            <a:r>
              <a:rPr lang="en-US" dirty="0" smtClean="0"/>
              <a:t>29CFR 1910.1200</a:t>
            </a:r>
            <a:r>
              <a:rPr lang="ro-RO" dirty="0" smtClean="0"/>
              <a:t>; </a:t>
            </a:r>
            <a:r>
              <a:rPr lang="en-US" dirty="0" smtClean="0"/>
              <a:t>OSHA </a:t>
            </a:r>
            <a:r>
              <a:rPr lang="en-US" dirty="0"/>
              <a:t>published in 1988, requires, chemical manufacturers or importers to evaluate the hazards of the products they supply and summarize this information on Material Safety Data Sheets (MSDS), shipping labels, and product warnings</a:t>
            </a:r>
          </a:p>
          <a:p>
            <a:endParaRPr lang="en-US" dirty="0"/>
          </a:p>
        </p:txBody>
      </p:sp>
    </p:spTree>
    <p:custDataLst>
      <p:tags r:id="rId1"/>
    </p:custDataLst>
    <p:extLst>
      <p:ext uri="{BB962C8B-B14F-4D97-AF65-F5344CB8AC3E}">
        <p14:creationId xmlns:p14="http://schemas.microsoft.com/office/powerpoint/2010/main" val="27144618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Chemical Risk </a:t>
            </a:r>
            <a:r>
              <a:rPr lang="ro-RO" smtClean="0"/>
              <a:t>Factors- Communications</a:t>
            </a:r>
            <a:endParaRPr lang="en-US" dirty="0"/>
          </a:p>
        </p:txBody>
      </p:sp>
      <p:sp>
        <p:nvSpPr>
          <p:cNvPr id="3" name="Content Placeholder 2"/>
          <p:cNvSpPr>
            <a:spLocks noGrp="1"/>
          </p:cNvSpPr>
          <p:nvPr>
            <p:ph idx="1"/>
          </p:nvPr>
        </p:nvSpPr>
        <p:spPr/>
        <p:txBody>
          <a:bodyPr>
            <a:normAutofit/>
          </a:bodyPr>
          <a:lstStyle/>
          <a:p>
            <a:r>
              <a:rPr lang="en-US" dirty="0"/>
              <a:t>Employers must supply this information to their employees and provide training </a:t>
            </a:r>
            <a:r>
              <a:rPr lang="en-US" dirty="0" smtClean="0"/>
              <a:t>on</a:t>
            </a:r>
            <a:r>
              <a:rPr lang="ro-RO" dirty="0" smtClean="0"/>
              <a:t> t</a:t>
            </a:r>
            <a:r>
              <a:rPr lang="en-US" dirty="0" smtClean="0"/>
              <a:t>he </a:t>
            </a:r>
            <a:r>
              <a:rPr lang="en-US" dirty="0"/>
              <a:t>chemical hazards found in their work place.  This includes training on reading hazard labels and MSDS, physical and health hazards of the chemicals, how to detect releases, the use of any required personal protective equipment (PPE), and the details of the hazard communication program.</a:t>
            </a:r>
          </a:p>
          <a:p>
            <a:endParaRPr lang="en-US" dirty="0"/>
          </a:p>
        </p:txBody>
      </p:sp>
    </p:spTree>
    <p:custDataLst>
      <p:tags r:id="rId1"/>
    </p:custDataLst>
    <p:extLst>
      <p:ext uri="{BB962C8B-B14F-4D97-AF65-F5344CB8AC3E}">
        <p14:creationId xmlns:p14="http://schemas.microsoft.com/office/powerpoint/2010/main" val="23329129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70000" lnSpcReduction="20000"/>
          </a:bodyPr>
          <a:lstStyle/>
          <a:p>
            <a:r>
              <a:rPr lang="en-US" dirty="0"/>
              <a:t>Hazardous chemicals in the workplace are substances, mixtures and materials that can be classified according to their health and physicochemical risks and dangers</a:t>
            </a:r>
            <a:r>
              <a:rPr lang="en-US" dirty="0" smtClean="0"/>
              <a:t>.</a:t>
            </a:r>
            <a:endParaRPr lang="en-US" dirty="0"/>
          </a:p>
          <a:p>
            <a:r>
              <a:rPr lang="en-US" dirty="0"/>
              <a:t>Health hazards include skin irritants, carcinogens or respiratory </a:t>
            </a:r>
            <a:r>
              <a:rPr lang="en-US" dirty="0" smtClean="0"/>
              <a:t>sensitizers </a:t>
            </a:r>
            <a:r>
              <a:rPr lang="en-US" dirty="0"/>
              <a:t>that have an adverse effect on a worker’s health as a result of direct contact with or exposure to the chemical, usually through inhalation, skin contact or ingestion.</a:t>
            </a:r>
          </a:p>
          <a:p>
            <a:r>
              <a:rPr lang="en-US" dirty="0" smtClean="0"/>
              <a:t>Physicochemical </a:t>
            </a:r>
            <a:r>
              <a:rPr lang="en-US" dirty="0"/>
              <a:t>hazards generally result from a substance’s physical and chemical properties, as is the case with flammable, corrosive, </a:t>
            </a:r>
            <a:r>
              <a:rPr lang="en-US" dirty="0" smtClean="0"/>
              <a:t>oxidizing </a:t>
            </a:r>
            <a:r>
              <a:rPr lang="en-US" dirty="0"/>
              <a:t>or explosive substances.</a:t>
            </a:r>
          </a:p>
          <a:p>
            <a:r>
              <a:rPr lang="en-US" b="1" dirty="0" smtClean="0"/>
              <a:t>A </a:t>
            </a:r>
            <a:r>
              <a:rPr lang="en-US" b="1" dirty="0"/>
              <a:t>person conducting a business or undertaking has a primary duty to ensure, so far as is reasonably practicable, that the health and safety of workers and other people are not put at risk from the business’s use, handling or storage of hazardous chemicals.</a:t>
            </a:r>
          </a:p>
        </p:txBody>
      </p:sp>
    </p:spTree>
    <p:custDataLst>
      <p:tags r:id="rId1"/>
    </p:custDataLst>
    <p:extLst>
      <p:ext uri="{BB962C8B-B14F-4D97-AF65-F5344CB8AC3E}">
        <p14:creationId xmlns:p14="http://schemas.microsoft.com/office/powerpoint/2010/main" val="34112005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Chemical Risk Factors- MSDS</a:t>
            </a:r>
            <a:endParaRPr lang="en-US" dirty="0"/>
          </a:p>
        </p:txBody>
      </p:sp>
      <p:sp>
        <p:nvSpPr>
          <p:cNvPr id="3" name="Content Placeholder 2"/>
          <p:cNvSpPr>
            <a:spLocks noGrp="1"/>
          </p:cNvSpPr>
          <p:nvPr>
            <p:ph idx="1"/>
          </p:nvPr>
        </p:nvSpPr>
        <p:spPr/>
        <p:txBody>
          <a:bodyPr>
            <a:normAutofit fontScale="77500" lnSpcReduction="20000"/>
          </a:bodyPr>
          <a:lstStyle/>
          <a:p>
            <a:r>
              <a:rPr lang="ro-RO" b="1" dirty="0"/>
              <a:t>Material Safety Data Sheets(MSDS</a:t>
            </a:r>
            <a:r>
              <a:rPr lang="ro-RO" b="1" dirty="0" smtClean="0"/>
              <a:t>) should exist in the enterprise and at the workplace for every substance or product used in the activity- substance or product that presents risks for the health, safety and/or environment. </a:t>
            </a:r>
            <a:endParaRPr lang="ro-RO" b="1" dirty="0"/>
          </a:p>
          <a:p>
            <a:r>
              <a:rPr lang="ro-RO" b="1" dirty="0" smtClean="0"/>
              <a:t>Material </a:t>
            </a:r>
            <a:r>
              <a:rPr lang="ro-RO" b="1" dirty="0" smtClean="0"/>
              <a:t>Safety Data </a:t>
            </a:r>
            <a:r>
              <a:rPr lang="ro-RO" b="1" dirty="0" smtClean="0"/>
              <a:t>Sheets(MSDS) </a:t>
            </a:r>
            <a:r>
              <a:rPr lang="ro-RO" dirty="0" smtClean="0"/>
              <a:t>should include at last :</a:t>
            </a:r>
          </a:p>
          <a:p>
            <a:pPr marL="533400" indent="-533400">
              <a:buFont typeface="Wingdings" pitchFamily="-45" charset="2"/>
              <a:buAutoNum type="arabicPeriod"/>
            </a:pPr>
            <a:r>
              <a:rPr lang="en-US" altLang="ro-RO" dirty="0"/>
              <a:t>Suppliers name, address, </a:t>
            </a:r>
            <a:r>
              <a:rPr lang="en-US" altLang="ro-RO" dirty="0" smtClean="0"/>
              <a:t>ph</a:t>
            </a:r>
            <a:r>
              <a:rPr lang="ro-RO" altLang="ro-RO" dirty="0" smtClean="0"/>
              <a:t>one</a:t>
            </a:r>
            <a:r>
              <a:rPr lang="en-US" altLang="ro-RO" dirty="0" smtClean="0"/>
              <a:t> </a:t>
            </a:r>
            <a:r>
              <a:rPr lang="en-US" altLang="ro-RO" dirty="0"/>
              <a:t>#, date,</a:t>
            </a:r>
          </a:p>
          <a:p>
            <a:pPr marL="533400" indent="-533400">
              <a:buFont typeface="Wingdings" pitchFamily="-45" charset="2"/>
              <a:buAutoNum type="arabicPeriod"/>
            </a:pPr>
            <a:r>
              <a:rPr lang="en-US" altLang="ro-RO" dirty="0"/>
              <a:t>Chemical name,  CAS # of all hazardous ingredients if it is </a:t>
            </a:r>
            <a:r>
              <a:rPr lang="en-US" altLang="ro-RO" u="sng" dirty="0"/>
              <a:t>&gt; </a:t>
            </a:r>
            <a:r>
              <a:rPr lang="en-US" altLang="ro-RO" dirty="0"/>
              <a:t>1% of the product,</a:t>
            </a:r>
          </a:p>
          <a:p>
            <a:pPr marL="533400" indent="-533400">
              <a:buFont typeface="Wingdings" pitchFamily="-45" charset="2"/>
              <a:buAutoNum type="arabicPeriod"/>
            </a:pPr>
            <a:r>
              <a:rPr lang="en-US" altLang="ro-RO" dirty="0"/>
              <a:t>Physical and chemical characteristics, </a:t>
            </a:r>
            <a:r>
              <a:rPr lang="en-US" altLang="ro-RO" dirty="0"/>
              <a:t>vp</a:t>
            </a:r>
            <a:r>
              <a:rPr lang="en-US" altLang="ro-RO" dirty="0"/>
              <a:t>., fp</a:t>
            </a:r>
            <a:r>
              <a:rPr lang="en-US" altLang="ro-RO" dirty="0" smtClean="0"/>
              <a:t>.,</a:t>
            </a:r>
            <a:endParaRPr lang="ro-RO" altLang="ro-RO" dirty="0" smtClean="0"/>
          </a:p>
          <a:p>
            <a:pPr marL="533400" indent="-533400">
              <a:buFont typeface="Wingdings" pitchFamily="-45" charset="2"/>
              <a:buAutoNum type="arabicPeriod"/>
            </a:pPr>
            <a:r>
              <a:rPr lang="en-US" altLang="ro-RO" dirty="0"/>
              <a:t>Physical hazards, including reactivity,</a:t>
            </a:r>
          </a:p>
          <a:p>
            <a:pPr marL="533400" indent="-533400">
              <a:buFont typeface="Wingdings" pitchFamily="-45" charset="2"/>
              <a:buAutoNum type="arabicPeriod"/>
            </a:pPr>
            <a:r>
              <a:rPr lang="en-US" altLang="ro-RO" dirty="0"/>
              <a:t>Health hazards, including signs and symptoms of exposure, medical conditions that might be aggravated by exposure,</a:t>
            </a:r>
          </a:p>
          <a:p>
            <a:pPr marL="533400" indent="-533400">
              <a:buFont typeface="Wingdings" pitchFamily="-45" charset="2"/>
              <a:buAutoNum type="arabicPeriod"/>
            </a:pPr>
            <a:endParaRPr lang="en-US" altLang="ro-RO" dirty="0"/>
          </a:p>
          <a:p>
            <a:pPr marL="533400" indent="-533400">
              <a:buFont typeface="Wingdings" pitchFamily="-45" charset="2"/>
              <a:buChar char="n"/>
            </a:pPr>
            <a:endParaRPr lang="en-US" altLang="ro-RO" dirty="0"/>
          </a:p>
          <a:p>
            <a:endParaRPr lang="en-US" dirty="0"/>
          </a:p>
        </p:txBody>
      </p:sp>
    </p:spTree>
    <p:custDataLst>
      <p:tags r:id="rId1"/>
    </p:custDataLst>
    <p:extLst>
      <p:ext uri="{BB962C8B-B14F-4D97-AF65-F5344CB8AC3E}">
        <p14:creationId xmlns:p14="http://schemas.microsoft.com/office/powerpoint/2010/main" val="13856778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Chemical Risk Factors- MSDS</a:t>
            </a:r>
            <a:endParaRPr lang="en-US" dirty="0"/>
          </a:p>
        </p:txBody>
      </p:sp>
      <p:sp>
        <p:nvSpPr>
          <p:cNvPr id="3" name="Content Placeholder 2"/>
          <p:cNvSpPr>
            <a:spLocks noGrp="1"/>
          </p:cNvSpPr>
          <p:nvPr>
            <p:ph idx="1"/>
          </p:nvPr>
        </p:nvSpPr>
        <p:spPr/>
        <p:txBody>
          <a:bodyPr>
            <a:normAutofit fontScale="92500" lnSpcReduction="10000"/>
          </a:bodyPr>
          <a:lstStyle/>
          <a:p>
            <a:r>
              <a:rPr lang="ro-RO" dirty="0" smtClean="0"/>
              <a:t>Material Safety Data Sheets should include at last :</a:t>
            </a:r>
          </a:p>
          <a:p>
            <a:pPr marL="533400" indent="-533400">
              <a:buFont typeface="Wingdings" pitchFamily="-45" charset="2"/>
              <a:buAutoNum type="arabicPeriod"/>
            </a:pPr>
            <a:r>
              <a:rPr lang="en-US" altLang="ro-RO" dirty="0"/>
              <a:t>Primary routes of entry,</a:t>
            </a:r>
          </a:p>
          <a:p>
            <a:pPr marL="533400" indent="-533400">
              <a:buFont typeface="Wingdings" pitchFamily="-45" charset="2"/>
              <a:buAutoNum type="arabicPeriod"/>
            </a:pPr>
            <a:r>
              <a:rPr lang="en-US" altLang="ro-RO" dirty="0"/>
              <a:t>PELs, RELs, TLVs </a:t>
            </a:r>
          </a:p>
          <a:p>
            <a:pPr marL="533400" indent="-533400">
              <a:buFont typeface="Wingdings" pitchFamily="-45" charset="2"/>
              <a:buAutoNum type="arabicPeriod"/>
            </a:pPr>
            <a:r>
              <a:rPr lang="en-US" altLang="ro-RO" dirty="0"/>
              <a:t>Toxicity data,</a:t>
            </a:r>
          </a:p>
          <a:p>
            <a:pPr marL="533400" indent="-533400">
              <a:buFont typeface="Wingdings" pitchFamily="-45" charset="2"/>
              <a:buAutoNum type="arabicPeriod"/>
            </a:pPr>
            <a:r>
              <a:rPr lang="en-US" altLang="ro-RO" dirty="0"/>
              <a:t>Storage and handling data,</a:t>
            </a:r>
          </a:p>
          <a:p>
            <a:pPr marL="533400" indent="-533400">
              <a:buFont typeface="Wingdings" pitchFamily="-45" charset="2"/>
              <a:buAutoNum type="arabicPeriod"/>
            </a:pPr>
            <a:r>
              <a:rPr lang="en-US" altLang="ro-RO" dirty="0"/>
              <a:t>Emergency and first aid procedures,</a:t>
            </a:r>
          </a:p>
          <a:p>
            <a:pPr marL="533400" indent="-533400">
              <a:buFont typeface="Wingdings" pitchFamily="-45" charset="2"/>
              <a:buAutoNum type="arabicPeriod"/>
            </a:pPr>
            <a:r>
              <a:rPr lang="en-US" altLang="ro-RO" dirty="0"/>
              <a:t> Disposal  considerations</a:t>
            </a:r>
          </a:p>
          <a:p>
            <a:pPr marL="533400" indent="-533400">
              <a:buFont typeface="Wingdings" pitchFamily="-45" charset="2"/>
              <a:buAutoNum type="arabicPeriod"/>
            </a:pPr>
            <a:r>
              <a:rPr lang="en-US" altLang="ro-RO" dirty="0"/>
              <a:t>Transportation information</a:t>
            </a:r>
          </a:p>
          <a:p>
            <a:pPr marL="533400" indent="-533400">
              <a:buFont typeface="Wingdings" pitchFamily="-45" charset="2"/>
              <a:buAutoNum type="arabicPeriod"/>
            </a:pPr>
            <a:endParaRPr lang="en-US" altLang="ro-RO" dirty="0"/>
          </a:p>
          <a:p>
            <a:pPr marL="533400" indent="-533400">
              <a:buFont typeface="Wingdings" pitchFamily="-45" charset="2"/>
              <a:buChar char="n"/>
            </a:pPr>
            <a:endParaRPr lang="en-US" altLang="ro-RO" dirty="0"/>
          </a:p>
          <a:p>
            <a:endParaRPr lang="en-US" dirty="0"/>
          </a:p>
        </p:txBody>
      </p:sp>
    </p:spTree>
    <p:custDataLst>
      <p:tags r:id="rId1"/>
    </p:custDataLst>
    <p:extLst>
      <p:ext uri="{BB962C8B-B14F-4D97-AF65-F5344CB8AC3E}">
        <p14:creationId xmlns:p14="http://schemas.microsoft.com/office/powerpoint/2010/main" val="17229171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Chemical Risk Factors- MSDS</a:t>
            </a:r>
            <a:endParaRPr lang="en-US" dirty="0"/>
          </a:p>
        </p:txBody>
      </p:sp>
      <p:sp>
        <p:nvSpPr>
          <p:cNvPr id="3" name="Content Placeholder 2"/>
          <p:cNvSpPr>
            <a:spLocks noGrp="1"/>
          </p:cNvSpPr>
          <p:nvPr>
            <p:ph idx="1"/>
          </p:nvPr>
        </p:nvSpPr>
        <p:spPr/>
        <p:txBody>
          <a:bodyPr>
            <a:normAutofit/>
          </a:bodyPr>
          <a:lstStyle/>
          <a:p>
            <a:pPr marL="533400" indent="-533400">
              <a:buFont typeface="Wingdings" pitchFamily="-45" charset="2"/>
              <a:buAutoNum type="arabicPeriod"/>
            </a:pPr>
            <a:endParaRPr lang="en-US" altLang="ro-RO" dirty="0"/>
          </a:p>
          <a:p>
            <a:pPr marL="533400" indent="-533400">
              <a:buFont typeface="Wingdings" pitchFamily="-45" charset="2"/>
              <a:buChar char="n"/>
            </a:pPr>
            <a:endParaRPr lang="en-US" altLang="ro-RO"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268760"/>
            <a:ext cx="4089842" cy="5292736"/>
          </a:xfrm>
          <a:prstGeom prst="rect">
            <a:avLst/>
          </a:prstGeom>
        </p:spPr>
      </p:pic>
    </p:spTree>
    <p:custDataLst>
      <p:tags r:id="rId1"/>
    </p:custDataLst>
    <p:extLst>
      <p:ext uri="{BB962C8B-B14F-4D97-AF65-F5344CB8AC3E}">
        <p14:creationId xmlns:p14="http://schemas.microsoft.com/office/powerpoint/2010/main" val="364812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Chemical Risk Factors</a:t>
            </a:r>
            <a:endParaRPr lang="en-US" dirty="0"/>
          </a:p>
        </p:txBody>
      </p:sp>
      <p:sp>
        <p:nvSpPr>
          <p:cNvPr id="3" name="Content Placeholder 2"/>
          <p:cNvSpPr>
            <a:spLocks noGrp="1"/>
          </p:cNvSpPr>
          <p:nvPr>
            <p:ph idx="1"/>
          </p:nvPr>
        </p:nvSpPr>
        <p:spPr/>
        <p:txBody>
          <a:bodyPr>
            <a:normAutofit lnSpcReduction="10000"/>
          </a:bodyPr>
          <a:lstStyle/>
          <a:p>
            <a:r>
              <a:rPr lang="ro-RO" dirty="0" smtClean="0"/>
              <a:t>IDENTIFICATION SYSTEM</a:t>
            </a:r>
          </a:p>
          <a:p>
            <a:r>
              <a:rPr lang="en-US" dirty="0"/>
              <a:t>The NFPA 704 System is a means of providing hazard information for a material. Each of the four sections is associated with a particular hazard and the higher the number the more hazardous the material is for that particular characteristic. The fourth section is to give information on special hazards. Next are the four sections and an explanation of each.</a:t>
            </a:r>
          </a:p>
          <a:p>
            <a:endParaRPr lang="en-US" dirty="0"/>
          </a:p>
        </p:txBody>
      </p:sp>
    </p:spTree>
    <p:custDataLst>
      <p:tags r:id="rId1"/>
    </p:custDataLst>
    <p:extLst>
      <p:ext uri="{BB962C8B-B14F-4D97-AF65-F5344CB8AC3E}">
        <p14:creationId xmlns:p14="http://schemas.microsoft.com/office/powerpoint/2010/main" val="3557880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6"/>
            </a:solidFill>
          </a:ln>
          <a:effectLst>
            <a:outerShdw blurRad="50800" dist="38100" dir="2700000" algn="tl" rotWithShape="0">
              <a:prstClr val="black">
                <a:alpha val="40000"/>
              </a:prstClr>
            </a:outerShdw>
          </a:effectLst>
        </p:spPr>
        <p:txBody>
          <a:bodyPr/>
          <a:lstStyle/>
          <a:p>
            <a:r>
              <a:rPr lang="ro-RO" dirty="0" smtClean="0"/>
              <a:t>HAZARD AND RISK</a:t>
            </a:r>
            <a:endParaRPr lang="en-US" dirty="0"/>
          </a:p>
        </p:txBody>
      </p:sp>
      <p:sp>
        <p:nvSpPr>
          <p:cNvPr id="6" name="Content Placeholder 5"/>
          <p:cNvSpPr>
            <a:spLocks noGrp="1"/>
          </p:cNvSpPr>
          <p:nvPr>
            <p:ph idx="1"/>
          </p:nvPr>
        </p:nvSpPr>
        <p:spPr/>
        <p:txBody>
          <a:bodyPr/>
          <a:lstStyle/>
          <a:p>
            <a:endParaRPr lang="en-US" dirty="0"/>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323529" y="2132856"/>
            <a:ext cx="1625978" cy="3923928"/>
          </a:xfrm>
          <a:prstGeom prst="rect">
            <a:avLst/>
          </a:prstGeom>
          <a:effectLst>
            <a:outerShdw blurRad="50800" dist="38100" dir="2700000" algn="tl">
              <a:prstClr val="black">
                <a:alpha val="40000"/>
              </a:prstClr>
            </a:outerShdw>
          </a:effectLst>
        </p:spPr>
      </p:pic>
      <p:sp>
        <p:nvSpPr>
          <p:cNvPr id="7" name="TextBox 6"/>
          <p:cNvSpPr txBox="1"/>
          <p:nvPr/>
        </p:nvSpPr>
        <p:spPr>
          <a:xfrm>
            <a:off x="2339752" y="2420888"/>
            <a:ext cx="5040560" cy="2031325"/>
          </a:xfrm>
          <a:prstGeom prst="rect">
            <a:avLst/>
          </a:prstGeom>
          <a:noFill/>
        </p:spPr>
        <p:txBody>
          <a:bodyPr wrap="square" rtlCol="0">
            <a:spAutoFit/>
          </a:bodyPr>
          <a:lstStyle/>
          <a:p>
            <a:r>
              <a:rPr lang="ro-RO" b="1" dirty="0" smtClean="0"/>
              <a:t>Example: </a:t>
            </a:r>
            <a:r>
              <a:rPr lang="ro-RO" dirty="0" smtClean="0"/>
              <a:t>A worker is required  at his workplace to currently  handle manually heavy loads of more than 50 kg each. </a:t>
            </a:r>
            <a:r>
              <a:rPr lang="en-US" dirty="0"/>
              <a:t>The outcome could be a musculoskeletal disorder (MSD) or an acute back or joint injury</a:t>
            </a:r>
            <a:r>
              <a:rPr lang="en-US" dirty="0" smtClean="0"/>
              <a:t>.</a:t>
            </a:r>
            <a:r>
              <a:rPr lang="ro-RO" dirty="0" smtClean="0"/>
              <a:t> The risk for the employee that would be hired to do such activity is 3.5 on a 1 to 5 scale where 5 is maximum. </a:t>
            </a:r>
            <a:endParaRPr lang="en-US" dirty="0"/>
          </a:p>
        </p:txBody>
      </p:sp>
    </p:spTree>
    <p:custDataLst>
      <p:tags r:id="rId1"/>
    </p:custDataLst>
    <p:extLst>
      <p:ext uri="{BB962C8B-B14F-4D97-AF65-F5344CB8AC3E}">
        <p14:creationId xmlns:p14="http://schemas.microsoft.com/office/powerpoint/2010/main" val="7357971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Chemical Risk Factors</a:t>
            </a:r>
            <a:endParaRPr lang="en-US" dirty="0"/>
          </a:p>
        </p:txBody>
      </p:sp>
      <p:sp>
        <p:nvSpPr>
          <p:cNvPr id="3" name="Content Placeholder 2"/>
          <p:cNvSpPr>
            <a:spLocks noGrp="1"/>
          </p:cNvSpPr>
          <p:nvPr>
            <p:ph idx="1"/>
          </p:nvPr>
        </p:nvSpPr>
        <p:spPr/>
        <p:txBody>
          <a:bodyPr>
            <a:normAutofit fontScale="70000" lnSpcReduction="20000"/>
          </a:bodyPr>
          <a:lstStyle/>
          <a:p>
            <a:r>
              <a:rPr lang="ro-RO" b="1" dirty="0" smtClean="0"/>
              <a:t>RED=FLAMMABILITY</a:t>
            </a:r>
          </a:p>
          <a:p>
            <a:r>
              <a:rPr lang="en-US" dirty="0"/>
              <a:t>4-Materials with a flashpoint below </a:t>
            </a:r>
            <a:r>
              <a:rPr lang="en-US" dirty="0" smtClean="0"/>
              <a:t>73 </a:t>
            </a:r>
            <a:r>
              <a:rPr lang="en-US" dirty="0"/>
              <a:t>F (22 C) and a boiling point below 100 F.</a:t>
            </a:r>
            <a:br>
              <a:rPr lang="en-US" dirty="0"/>
            </a:br>
            <a:r>
              <a:rPr lang="en-US" dirty="0"/>
              <a:t/>
            </a:r>
            <a:br>
              <a:rPr lang="en-US" dirty="0"/>
            </a:br>
            <a:r>
              <a:rPr lang="en-US" dirty="0"/>
              <a:t>3-Materials with a flashpoint below 73 F and a boiling point greater than or equal to 100 F (38 C) or a flashpoint above 73 F and less than 100 F. </a:t>
            </a:r>
            <a:br>
              <a:rPr lang="en-US" dirty="0"/>
            </a:br>
            <a:r>
              <a:rPr lang="en-US" dirty="0"/>
              <a:t/>
            </a:r>
            <a:br>
              <a:rPr lang="en-US" dirty="0"/>
            </a:br>
            <a:r>
              <a:rPr lang="en-US" dirty="0"/>
              <a:t>2-Materials with a flashpoint above 100 F, but not exceeding 200 F (93.3 C).</a:t>
            </a:r>
            <a:br>
              <a:rPr lang="en-US" dirty="0"/>
            </a:br>
            <a:r>
              <a:rPr lang="en-US" dirty="0"/>
              <a:t/>
            </a:r>
            <a:br>
              <a:rPr lang="en-US" dirty="0"/>
            </a:br>
            <a:r>
              <a:rPr lang="en-US" dirty="0"/>
              <a:t>1-Materials with a flashpoint above 200 F.</a:t>
            </a:r>
            <a:br>
              <a:rPr lang="en-US" dirty="0"/>
            </a:br>
            <a:r>
              <a:rPr lang="en-US" dirty="0"/>
              <a:t/>
            </a:r>
            <a:br>
              <a:rPr lang="en-US" dirty="0"/>
            </a:br>
            <a:r>
              <a:rPr lang="en-US" dirty="0"/>
              <a:t>0-Materials which normally won't burn.</a:t>
            </a:r>
            <a:br>
              <a:rPr lang="en-US" dirty="0"/>
            </a:br>
            <a:r>
              <a:rPr lang="en-US" dirty="0"/>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4581128"/>
            <a:ext cx="1438275" cy="1466850"/>
          </a:xfrm>
          <a:prstGeom prst="rect">
            <a:avLst/>
          </a:prstGeom>
        </p:spPr>
      </p:pic>
    </p:spTree>
    <p:custDataLst>
      <p:tags r:id="rId1"/>
    </p:custDataLst>
    <p:extLst>
      <p:ext uri="{BB962C8B-B14F-4D97-AF65-F5344CB8AC3E}">
        <p14:creationId xmlns:p14="http://schemas.microsoft.com/office/powerpoint/2010/main" val="28883909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Chemical Risk Factors</a:t>
            </a:r>
            <a:endParaRPr lang="en-US" dirty="0"/>
          </a:p>
        </p:txBody>
      </p:sp>
      <p:sp>
        <p:nvSpPr>
          <p:cNvPr id="3" name="Content Placeholder 2"/>
          <p:cNvSpPr>
            <a:spLocks noGrp="1"/>
          </p:cNvSpPr>
          <p:nvPr>
            <p:ph idx="1"/>
          </p:nvPr>
        </p:nvSpPr>
        <p:spPr/>
        <p:txBody>
          <a:bodyPr>
            <a:normAutofit/>
          </a:bodyPr>
          <a:lstStyle/>
          <a:p>
            <a:r>
              <a:rPr lang="ro-RO" b="1" dirty="0" smtClean="0"/>
              <a:t>BLUE=HEALTH HAZARD</a:t>
            </a:r>
          </a:p>
          <a:p>
            <a:r>
              <a:rPr lang="en-US" sz="2600" dirty="0"/>
              <a:t>4-Materials with an oral LD50 of less than or equal to 5 mg/kg.</a:t>
            </a:r>
            <a:br>
              <a:rPr lang="en-US" sz="2600" dirty="0"/>
            </a:br>
            <a:r>
              <a:rPr lang="en-US" sz="2600" dirty="0" smtClean="0"/>
              <a:t>3-Materials </a:t>
            </a:r>
            <a:r>
              <a:rPr lang="en-US" sz="2600" dirty="0"/>
              <a:t>with an oral LD50 above 5, but less than 50 mg/kg.</a:t>
            </a:r>
            <a:br>
              <a:rPr lang="en-US" sz="2600" dirty="0"/>
            </a:br>
            <a:r>
              <a:rPr lang="en-US" sz="2600" dirty="0" smtClean="0"/>
              <a:t>2-Materials </a:t>
            </a:r>
            <a:r>
              <a:rPr lang="en-US" sz="2600" dirty="0"/>
              <a:t>with an oral LD50 above 50, but less than 500 mg/kg.</a:t>
            </a:r>
            <a:br>
              <a:rPr lang="en-US" sz="2600" dirty="0"/>
            </a:br>
            <a:r>
              <a:rPr lang="en-US" sz="2600" dirty="0" smtClean="0"/>
              <a:t>1-Materials </a:t>
            </a:r>
            <a:r>
              <a:rPr lang="en-US" sz="2600" dirty="0"/>
              <a:t>with an oral LD50 above 500, but less than 2000mg/kg.</a:t>
            </a:r>
          </a:p>
          <a:p>
            <a:r>
              <a:rPr lang="en-US" sz="2600" dirty="0" smtClean="0"/>
              <a:t>0-Materials </a:t>
            </a:r>
            <a:r>
              <a:rPr lang="en-US" sz="2600" dirty="0"/>
              <a:t>with an oral LD50 above 2000mg/kg</a:t>
            </a:r>
          </a:p>
        </p:txBody>
      </p:sp>
    </p:spTree>
    <p:custDataLst>
      <p:tags r:id="rId1"/>
    </p:custDataLst>
    <p:extLst>
      <p:ext uri="{BB962C8B-B14F-4D97-AF65-F5344CB8AC3E}">
        <p14:creationId xmlns:p14="http://schemas.microsoft.com/office/powerpoint/2010/main" val="10119160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Chemical Risk Factors</a:t>
            </a:r>
            <a:endParaRPr lang="en-US" dirty="0"/>
          </a:p>
        </p:txBody>
      </p:sp>
      <p:sp>
        <p:nvSpPr>
          <p:cNvPr id="3" name="Content Placeholder 2"/>
          <p:cNvSpPr>
            <a:spLocks noGrp="1"/>
          </p:cNvSpPr>
          <p:nvPr>
            <p:ph idx="1"/>
          </p:nvPr>
        </p:nvSpPr>
        <p:spPr/>
        <p:txBody>
          <a:bodyPr>
            <a:normAutofit fontScale="77500" lnSpcReduction="20000"/>
          </a:bodyPr>
          <a:lstStyle/>
          <a:p>
            <a:r>
              <a:rPr lang="ro-RO" b="1" dirty="0" smtClean="0"/>
              <a:t>YELLOW=REACTIVITY HAZARD</a:t>
            </a:r>
          </a:p>
          <a:p>
            <a:r>
              <a:rPr lang="en-US" dirty="0"/>
              <a:t>4-Material is capable of explosion or detonation at normal temperature and pressure.</a:t>
            </a:r>
            <a:br>
              <a:rPr lang="en-US" dirty="0"/>
            </a:br>
            <a:r>
              <a:rPr lang="en-US" dirty="0"/>
              <a:t/>
            </a:r>
            <a:br>
              <a:rPr lang="en-US" dirty="0"/>
            </a:br>
            <a:r>
              <a:rPr lang="en-US" dirty="0"/>
              <a:t>3-Material is capable of explosion, but requires a strong initiating source, or the material reacts with water.</a:t>
            </a:r>
            <a:br>
              <a:rPr lang="en-US" dirty="0"/>
            </a:br>
            <a:r>
              <a:rPr lang="en-US" dirty="0"/>
              <a:t/>
            </a:r>
            <a:br>
              <a:rPr lang="en-US" dirty="0"/>
            </a:br>
            <a:r>
              <a:rPr lang="en-US" dirty="0"/>
              <a:t>2-Material undergoes violent chemical changes at elevated temperature and pressure.</a:t>
            </a:r>
            <a:br>
              <a:rPr lang="en-US" dirty="0"/>
            </a:br>
            <a:r>
              <a:rPr lang="en-US" dirty="0"/>
              <a:t/>
            </a:r>
            <a:br>
              <a:rPr lang="en-US" dirty="0"/>
            </a:br>
            <a:r>
              <a:rPr lang="en-US" dirty="0"/>
              <a:t>1-Normally stable, but can become unstable at elevated temperatures.</a:t>
            </a:r>
            <a:br>
              <a:rPr lang="en-US" dirty="0"/>
            </a:br>
            <a:r>
              <a:rPr lang="en-US" dirty="0"/>
              <a:t/>
            </a:r>
            <a:br>
              <a:rPr lang="en-US" dirty="0"/>
            </a:br>
            <a:r>
              <a:rPr lang="en-US" dirty="0"/>
              <a:t>0-Normally stable.</a:t>
            </a:r>
          </a:p>
        </p:txBody>
      </p:sp>
    </p:spTree>
    <p:custDataLst>
      <p:tags r:id="rId1"/>
    </p:custDataLst>
    <p:extLst>
      <p:ext uri="{BB962C8B-B14F-4D97-AF65-F5344CB8AC3E}">
        <p14:creationId xmlns:p14="http://schemas.microsoft.com/office/powerpoint/2010/main" val="25503989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Chemical Risk Factors</a:t>
            </a:r>
            <a:endParaRPr lang="en-US" dirty="0"/>
          </a:p>
        </p:txBody>
      </p:sp>
      <p:sp>
        <p:nvSpPr>
          <p:cNvPr id="3" name="Content Placeholder 2"/>
          <p:cNvSpPr>
            <a:spLocks noGrp="1"/>
          </p:cNvSpPr>
          <p:nvPr>
            <p:ph idx="1"/>
          </p:nvPr>
        </p:nvSpPr>
        <p:spPr/>
        <p:txBody>
          <a:bodyPr/>
          <a:lstStyle/>
          <a:p>
            <a:r>
              <a:rPr lang="ro-RO" b="1" dirty="0" smtClean="0"/>
              <a:t>WHITE=SPECIAL HAZARD</a:t>
            </a:r>
          </a:p>
          <a:p>
            <a:r>
              <a:rPr lang="en-US" dirty="0"/>
              <a:t>W Water Reactive</a:t>
            </a:r>
            <a:br>
              <a:rPr lang="en-US" dirty="0"/>
            </a:br>
            <a:r>
              <a:rPr lang="en-US" dirty="0"/>
              <a:t/>
            </a:r>
            <a:br>
              <a:rPr lang="en-US" dirty="0"/>
            </a:br>
            <a:r>
              <a:rPr lang="en-US" dirty="0"/>
              <a:t>Ox Oxidizer</a:t>
            </a:r>
            <a:br>
              <a:rPr lang="en-US" dirty="0"/>
            </a:br>
            <a:r>
              <a:rPr lang="en-US" dirty="0"/>
              <a:t/>
            </a:r>
            <a:br>
              <a:rPr lang="en-US" dirty="0"/>
            </a:br>
            <a:r>
              <a:rPr lang="en-US" dirty="0"/>
              <a:t>COR Corrosive</a:t>
            </a:r>
            <a:br>
              <a:rPr lang="en-US" dirty="0"/>
            </a:br>
            <a:endParaRPr lang="en-US" dirty="0"/>
          </a:p>
          <a:p>
            <a:r>
              <a:rPr lang="en-US" dirty="0"/>
              <a:t> Radiation </a:t>
            </a:r>
          </a:p>
          <a:p>
            <a:endParaRPr lang="en-US" dirty="0"/>
          </a:p>
        </p:txBody>
      </p:sp>
    </p:spTree>
    <p:custDataLst>
      <p:tags r:id="rId1"/>
    </p:custDataLst>
    <p:extLst>
      <p:ext uri="{BB962C8B-B14F-4D97-AF65-F5344CB8AC3E}">
        <p14:creationId xmlns:p14="http://schemas.microsoft.com/office/powerpoint/2010/main" val="20068629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Chemical Risk </a:t>
            </a:r>
            <a:r>
              <a:rPr lang="ro-RO" dirty="0" smtClean="0"/>
              <a:t>Factors-Routes of Exposure</a:t>
            </a:r>
            <a:endParaRPr lang="en-US" dirty="0"/>
          </a:p>
        </p:txBody>
      </p:sp>
      <p:sp>
        <p:nvSpPr>
          <p:cNvPr id="3" name="Content Placeholder 2"/>
          <p:cNvSpPr>
            <a:spLocks noGrp="1"/>
          </p:cNvSpPr>
          <p:nvPr>
            <p:ph idx="1"/>
          </p:nvPr>
        </p:nvSpPr>
        <p:spPr/>
        <p:txBody>
          <a:bodyPr/>
          <a:lstStyle/>
          <a:p>
            <a:r>
              <a:rPr lang="en-US" b="1" u="sng" dirty="0"/>
              <a:t>Inhalation</a:t>
            </a:r>
            <a:r>
              <a:rPr lang="en-US" dirty="0"/>
              <a:t> - Most common route of exposure, lungs are designed for maximum transport and adsorption of vapors, large surface area (1000 sf)</a:t>
            </a:r>
          </a:p>
          <a:p>
            <a:r>
              <a:rPr lang="en-US" b="1" u="sng" dirty="0"/>
              <a:t>Dermal</a:t>
            </a:r>
            <a:r>
              <a:rPr lang="en-US" dirty="0"/>
              <a:t> – Second most common route of exposure, lipid (pass with greater ease) and water soluble chemicals can pass through the skin. Has 20 sf surface area.</a:t>
            </a:r>
          </a:p>
          <a:p>
            <a:endParaRPr lang="en-US" dirty="0"/>
          </a:p>
        </p:txBody>
      </p:sp>
    </p:spTree>
    <p:custDataLst>
      <p:tags r:id="rId1"/>
    </p:custDataLst>
    <p:extLst>
      <p:ext uri="{BB962C8B-B14F-4D97-AF65-F5344CB8AC3E}">
        <p14:creationId xmlns:p14="http://schemas.microsoft.com/office/powerpoint/2010/main" val="28884140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Chemical Risk Factors-Routes of Exposure</a:t>
            </a:r>
            <a:endParaRPr lang="en-US" dirty="0"/>
          </a:p>
        </p:txBody>
      </p:sp>
      <p:sp>
        <p:nvSpPr>
          <p:cNvPr id="3" name="Content Placeholder 2"/>
          <p:cNvSpPr>
            <a:spLocks noGrp="1"/>
          </p:cNvSpPr>
          <p:nvPr>
            <p:ph idx="1"/>
          </p:nvPr>
        </p:nvSpPr>
        <p:spPr/>
        <p:txBody>
          <a:bodyPr/>
          <a:lstStyle/>
          <a:p>
            <a:r>
              <a:rPr lang="en-US" b="1" u="sng" dirty="0"/>
              <a:t>Ingestion</a:t>
            </a:r>
            <a:r>
              <a:rPr lang="en-US" dirty="0"/>
              <a:t> – can occur through food contamination, eating drinking in lab, poor hygiene, </a:t>
            </a:r>
            <a:r>
              <a:rPr lang="en-US" dirty="0"/>
              <a:t>mucociliary</a:t>
            </a:r>
            <a:r>
              <a:rPr lang="en-US" dirty="0"/>
              <a:t> transport of vapors trapped in upper air ways,  </a:t>
            </a:r>
          </a:p>
          <a:p>
            <a:r>
              <a:rPr lang="en-US" b="1" u="sng" dirty="0"/>
              <a:t>Injection</a:t>
            </a:r>
            <a:r>
              <a:rPr lang="en-US" dirty="0"/>
              <a:t> – Can occur through injury and needle sticks</a:t>
            </a:r>
          </a:p>
        </p:txBody>
      </p:sp>
    </p:spTree>
    <p:custDataLst>
      <p:tags r:id="rId1"/>
    </p:custDataLst>
    <p:extLst>
      <p:ext uri="{BB962C8B-B14F-4D97-AF65-F5344CB8AC3E}">
        <p14:creationId xmlns:p14="http://schemas.microsoft.com/office/powerpoint/2010/main" val="30387947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FACTORS-Chemical</a:t>
            </a:r>
          </a:p>
        </p:txBody>
      </p:sp>
      <p:sp>
        <p:nvSpPr>
          <p:cNvPr id="6" name="Content Placeholder 5"/>
          <p:cNvSpPr>
            <a:spLocks noGrp="1"/>
          </p:cNvSpPr>
          <p:nvPr>
            <p:ph idx="1"/>
          </p:nvPr>
        </p:nvSpPr>
        <p:spPr/>
        <p:txBody>
          <a:bodyPr/>
          <a:lstStyle/>
          <a:p>
            <a:endParaRPr lang="en-US" dirty="0"/>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3234690" y="1705732"/>
            <a:ext cx="2524600" cy="4315556"/>
          </a:xfrm>
          <a:prstGeom prst="rect">
            <a:avLst/>
          </a:prstGeom>
          <a:effectLst>
            <a:outerShdw blurRad="50800" dist="38100" dir="2700000" algn="tl">
              <a:prstClr val="black">
                <a:alpha val="40000"/>
              </a:prstClr>
            </a:outerShdw>
          </a:effectLst>
        </p:spPr>
      </p:pic>
      <p:sp>
        <p:nvSpPr>
          <p:cNvPr id="7" name="TextBox 6"/>
          <p:cNvSpPr txBox="1"/>
          <p:nvPr/>
        </p:nvSpPr>
        <p:spPr>
          <a:xfrm>
            <a:off x="3995936" y="2924944"/>
            <a:ext cx="1584176" cy="400110"/>
          </a:xfrm>
          <a:prstGeom prst="rect">
            <a:avLst/>
          </a:prstGeom>
          <a:noFill/>
        </p:spPr>
        <p:txBody>
          <a:bodyPr wrap="square" rtlCol="0">
            <a:spAutoFit/>
          </a:bodyPr>
          <a:lstStyle/>
          <a:p>
            <a:r>
              <a:rPr lang="ro-RO" sz="2000" b="1" dirty="0" smtClean="0"/>
              <a:t>EXPLOSIVES</a:t>
            </a:r>
            <a:endParaRPr lang="en-US" sz="2000" b="1" dirty="0"/>
          </a:p>
        </p:txBody>
      </p:sp>
    </p:spTree>
    <p:custDataLst>
      <p:tags r:id="rId1"/>
    </p:custDataLst>
    <p:extLst>
      <p:ext uri="{BB962C8B-B14F-4D97-AF65-F5344CB8AC3E}">
        <p14:creationId xmlns:p14="http://schemas.microsoft.com/office/powerpoint/2010/main" val="6958449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Explosives</a:t>
            </a:r>
            <a:r>
              <a:rPr lang="ro-RO" dirty="0" smtClean="0"/>
              <a:t>-</a:t>
            </a:r>
            <a:r>
              <a:rPr lang="en-US" dirty="0" smtClean="0"/>
              <a:t>The </a:t>
            </a:r>
            <a:r>
              <a:rPr lang="en-US" dirty="0"/>
              <a:t>OSHA Laboratory Standard defines an explosive as a chemical that causes a sudden, almost instantaneous release of pressure, gas, and heat when subjected to sudden shock, pressure, or high temperature. Under the Department of Transportation (DOT) hazard class system, explosives are listed as hazard class 1. </a:t>
            </a:r>
          </a:p>
          <a:p>
            <a:r>
              <a:rPr lang="en-US" dirty="0"/>
              <a:t>Fortunately, most laboratories do not use many explosives; however, there are a number of chemicals that can become unstable and/or potentially explosive over time due to contamination with air, water, other materials such as metals, or when the chemical dries out. </a:t>
            </a:r>
          </a:p>
          <a:p>
            <a:r>
              <a:rPr lang="en-US" dirty="0" smtClean="0"/>
              <a:t>If </a:t>
            </a:r>
            <a:r>
              <a:rPr lang="en-US" dirty="0"/>
              <a:t>you ever come across any chemical that you suspect could be potentially shock sensitive and/or explosive, do not attempt to move the container as some of these compounds are shock, heat, and friction sensitive. In these instances, you should contact </a:t>
            </a:r>
            <a:r>
              <a:rPr lang="ro-RO" dirty="0" smtClean="0"/>
              <a:t>specialized help</a:t>
            </a:r>
            <a:r>
              <a:rPr lang="en-US" dirty="0" smtClean="0"/>
              <a:t> </a:t>
            </a:r>
            <a:r>
              <a:rPr lang="en-US" dirty="0"/>
              <a:t>immediately. </a:t>
            </a:r>
          </a:p>
          <a:p>
            <a:r>
              <a:rPr lang="en-US" dirty="0" smtClean="0"/>
              <a:t>Explosives </a:t>
            </a:r>
            <a:r>
              <a:rPr lang="en-US" dirty="0"/>
              <a:t>can result in damage to surrounding materials (hoods, glassware, windows, people, etc.), generation of toxic gases, and fires. If you plan to conduct an experiment where the potential for an explosion exists, first ask yourself the question; “Is there another chemical that could be substituted in the experiment that does not have an explosion </a:t>
            </a:r>
            <a:r>
              <a:rPr lang="en-US" dirty="0" smtClean="0"/>
              <a:t>potential</a:t>
            </a:r>
            <a:r>
              <a:rPr lang="ro-RO" dirty="0" smtClean="0"/>
              <a:t>?”</a:t>
            </a:r>
            <a:endParaRPr lang="en-US" dirty="0"/>
          </a:p>
        </p:txBody>
      </p:sp>
    </p:spTree>
    <p:custDataLst>
      <p:tags r:id="rId1"/>
    </p:custDataLst>
    <p:extLst>
      <p:ext uri="{BB962C8B-B14F-4D97-AF65-F5344CB8AC3E}">
        <p14:creationId xmlns:p14="http://schemas.microsoft.com/office/powerpoint/2010/main" val="37185055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Explosives</a:t>
            </a:r>
            <a:r>
              <a:rPr lang="ro-RO" dirty="0" smtClean="0"/>
              <a:t>-</a:t>
            </a:r>
            <a:r>
              <a:rPr lang="en-US" dirty="0"/>
              <a:t>A probabilistic approach for explosives safety risk analysis entails calculating the product </a:t>
            </a:r>
            <a:r>
              <a:rPr lang="en-US" dirty="0" smtClean="0"/>
              <a:t>of</a:t>
            </a:r>
            <a:r>
              <a:rPr lang="ro-RO" dirty="0" smtClean="0"/>
              <a:t> </a:t>
            </a:r>
            <a:r>
              <a:rPr lang="en-US" dirty="0" smtClean="0"/>
              <a:t>three </a:t>
            </a:r>
            <a:r>
              <a:rPr lang="en-US" dirty="0"/>
              <a:t>components to estimate annual expected fatalities (i.e. the average number of </a:t>
            </a:r>
            <a:r>
              <a:rPr lang="en-US" dirty="0" smtClean="0"/>
              <a:t>fatalities</a:t>
            </a:r>
            <a:r>
              <a:rPr lang="ro-RO" dirty="0" smtClean="0"/>
              <a:t> </a:t>
            </a:r>
            <a:r>
              <a:rPr lang="en-US" dirty="0" smtClean="0"/>
              <a:t>expected </a:t>
            </a:r>
            <a:r>
              <a:rPr lang="en-US" dirty="0"/>
              <a:t>per year) as the basic measure of risk. The probability of an explosives event (Pe), </a:t>
            </a:r>
            <a:r>
              <a:rPr lang="en-US" dirty="0" smtClean="0"/>
              <a:t>the</a:t>
            </a:r>
            <a:r>
              <a:rPr lang="ro-RO" dirty="0" smtClean="0"/>
              <a:t> </a:t>
            </a:r>
            <a:r>
              <a:rPr lang="en-US" dirty="0" smtClean="0"/>
              <a:t>probability </a:t>
            </a:r>
            <a:r>
              <a:rPr lang="en-US" dirty="0"/>
              <a:t>of a fatality given an event (Pf/e ), and the expected exposure of people (Ep ) </a:t>
            </a:r>
            <a:r>
              <a:rPr lang="en-US" dirty="0" smtClean="0"/>
              <a:t>are</a:t>
            </a:r>
            <a:r>
              <a:rPr lang="ro-RO" dirty="0" smtClean="0"/>
              <a:t> </a:t>
            </a:r>
            <a:r>
              <a:rPr lang="en-US" dirty="0" smtClean="0"/>
              <a:t>multiplied </a:t>
            </a:r>
            <a:r>
              <a:rPr lang="en-US" dirty="0"/>
              <a:t>as shown in the following equation:</a:t>
            </a:r>
          </a:p>
          <a:p>
            <a:pPr algn="ctr"/>
            <a:r>
              <a:rPr lang="en-US" b="1" i="1" dirty="0"/>
              <a:t>Ef</a:t>
            </a:r>
            <a:r>
              <a:rPr lang="en-US" b="1" i="1" dirty="0"/>
              <a:t> = Pe </a:t>
            </a:r>
            <a:r>
              <a:rPr lang="ro-RO" b="1" i="1" dirty="0" smtClean="0"/>
              <a:t>x </a:t>
            </a:r>
            <a:r>
              <a:rPr lang="en-US" b="1" i="1" dirty="0" smtClean="0"/>
              <a:t>Pf/e </a:t>
            </a:r>
            <a:r>
              <a:rPr lang="ro-RO" b="1" i="1" dirty="0" smtClean="0"/>
              <a:t>x</a:t>
            </a:r>
            <a:r>
              <a:rPr lang="en-US" b="1" i="1" dirty="0" smtClean="0"/>
              <a:t> </a:t>
            </a:r>
            <a:r>
              <a:rPr lang="en-US" b="1" i="1" dirty="0"/>
              <a:t>Ep</a:t>
            </a:r>
          </a:p>
          <a:p>
            <a:r>
              <a:rPr lang="en-US" dirty="0"/>
              <a:t>The Pe is defined as the probability that an explosives event will occur per Potential </a:t>
            </a:r>
            <a:r>
              <a:rPr lang="en-US" dirty="0" smtClean="0"/>
              <a:t>Explosion Site </a:t>
            </a:r>
            <a:r>
              <a:rPr lang="en-US" dirty="0"/>
              <a:t>(PES) per year. The Pf/e is defined as the probability of fatality given an explosives event</a:t>
            </a:r>
            <a:r>
              <a:rPr lang="en-US" dirty="0" smtClean="0"/>
              <a:t>.</a:t>
            </a:r>
            <a:r>
              <a:rPr lang="ro-RO" dirty="0" smtClean="0"/>
              <a:t> </a:t>
            </a:r>
            <a:r>
              <a:rPr lang="en-US" dirty="0" smtClean="0"/>
              <a:t>Ep </a:t>
            </a:r>
            <a:r>
              <a:rPr lang="en-US" dirty="0"/>
              <a:t>is the exposure of people to a particular PES on an annual basis. </a:t>
            </a:r>
            <a:endParaRPr lang="en-US" dirty="0"/>
          </a:p>
        </p:txBody>
      </p:sp>
    </p:spTree>
    <p:custDataLst>
      <p:tags r:id="rId1"/>
    </p:custDataLst>
    <p:extLst>
      <p:ext uri="{BB962C8B-B14F-4D97-AF65-F5344CB8AC3E}">
        <p14:creationId xmlns:p14="http://schemas.microsoft.com/office/powerpoint/2010/main" val="17433806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FACTORS-Chemical</a:t>
            </a:r>
          </a:p>
        </p:txBody>
      </p:sp>
      <p:sp>
        <p:nvSpPr>
          <p:cNvPr id="3" name="Content Placeholder 2"/>
          <p:cNvSpPr>
            <a:spLocks noGrp="1"/>
          </p:cNvSpPr>
          <p:nvPr>
            <p:ph idx="1"/>
          </p:nvPr>
        </p:nvSpPr>
        <p:spPr/>
        <p:txBody>
          <a:bodyPr>
            <a:normAutofit fontScale="55000" lnSpcReduction="20000"/>
          </a:bodyPr>
          <a:lstStyle/>
          <a:p>
            <a:r>
              <a:rPr lang="ro-RO" sz="4400" b="1" dirty="0" smtClean="0"/>
              <a:t>Explosives</a:t>
            </a:r>
          </a:p>
          <a:p>
            <a:r>
              <a:rPr lang="en-US" b="1" u="sng" dirty="0" smtClean="0"/>
              <a:t>Decomposition</a:t>
            </a:r>
            <a:r>
              <a:rPr lang="ro-RO" dirty="0" smtClean="0"/>
              <a:t>-</a:t>
            </a:r>
            <a:r>
              <a:rPr lang="en-US" dirty="0" smtClean="0"/>
              <a:t>The </a:t>
            </a:r>
            <a:r>
              <a:rPr lang="en-US" dirty="0"/>
              <a:t>chemical decomposition of an explosive may take years, days, hours, or a fraction of a second. The slower processes of decomposition take place in storage and are of interest only from a stability standpoint. Of more interest are the two rapid forms of decomposition, deflagration and detonation.</a:t>
            </a:r>
          </a:p>
          <a:p>
            <a:endParaRPr lang="en-US" dirty="0"/>
          </a:p>
          <a:p>
            <a:r>
              <a:rPr lang="en-US" b="1" u="sng" dirty="0" smtClean="0"/>
              <a:t>Deflagration</a:t>
            </a:r>
            <a:r>
              <a:rPr lang="ro-RO" dirty="0" smtClean="0"/>
              <a:t>-</a:t>
            </a:r>
            <a:r>
              <a:rPr lang="en-US" dirty="0" smtClean="0"/>
              <a:t>In </a:t>
            </a:r>
            <a:r>
              <a:rPr lang="en-US" dirty="0"/>
              <a:t>deflagration, decomposition of the explosive material is propagated by a flame front which moves slowly through the explosive material, in contrast to detonation. Deflagration is a characteristic of low explosive material.</a:t>
            </a:r>
          </a:p>
          <a:p>
            <a:endParaRPr lang="en-US" dirty="0"/>
          </a:p>
          <a:p>
            <a:r>
              <a:rPr lang="en-US" b="1" u="sng" dirty="0" smtClean="0"/>
              <a:t>Detonation</a:t>
            </a:r>
            <a:r>
              <a:rPr lang="ro-RO" dirty="0" smtClean="0"/>
              <a:t>-</a:t>
            </a:r>
            <a:r>
              <a:rPr lang="en-US" dirty="0" smtClean="0"/>
              <a:t>This </a:t>
            </a:r>
            <a:r>
              <a:rPr lang="en-US" dirty="0"/>
              <a:t>term is used to describe an explosive phenomenon whereby the decomposition is propagated by an explosive shock wave traversing the explosive material. The shock front is capable of passing through the high explosive material at great speeds, typically thousands of </a:t>
            </a:r>
            <a:r>
              <a:rPr lang="en-US" dirty="0" smtClean="0"/>
              <a:t>meters </a:t>
            </a:r>
            <a:r>
              <a:rPr lang="en-US" dirty="0"/>
              <a:t>per second. It is any device or material in which the explosive is ignited thereby reaching a reactive incident.</a:t>
            </a:r>
          </a:p>
        </p:txBody>
      </p:sp>
    </p:spTree>
    <p:custDataLst>
      <p:tags r:id="rId1"/>
    </p:custDataLst>
    <p:extLst>
      <p:ext uri="{BB962C8B-B14F-4D97-AF65-F5344CB8AC3E}">
        <p14:creationId xmlns:p14="http://schemas.microsoft.com/office/powerpoint/2010/main" val="4126526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2225">
            <a:solidFill>
              <a:schemeClr val="accent6"/>
            </a:solidFill>
          </a:ln>
          <a:effectLst>
            <a:outerShdw blurRad="50800" dist="38100" dir="2700000" algn="tl" rotWithShape="0">
              <a:prstClr val="black">
                <a:alpha val="40000"/>
              </a:prstClr>
            </a:outerShdw>
          </a:effectLst>
        </p:spPr>
        <p:txBody>
          <a:bodyPr/>
          <a:lstStyle/>
          <a:p>
            <a:r>
              <a:rPr lang="ro-RO" dirty="0" smtClean="0"/>
              <a:t>WHAT IS RISK ?</a:t>
            </a:r>
            <a:endParaRPr lang="en-US" dirty="0"/>
          </a:p>
        </p:txBody>
      </p:sp>
      <p:sp>
        <p:nvSpPr>
          <p:cNvPr id="6" name="Content Placeholder 5"/>
          <p:cNvSpPr>
            <a:spLocks noGrp="1"/>
          </p:cNvSpPr>
          <p:nvPr>
            <p:ph idx="1"/>
          </p:nvPr>
        </p:nvSpPr>
        <p:spPr/>
        <p:txBody>
          <a:bodyPr/>
          <a:lstStyle/>
          <a:p>
            <a:endParaRPr lang="en-US" dirty="0"/>
          </a:p>
        </p:txBody>
      </p:sp>
      <p:pic>
        <p:nvPicPr>
          <p:cNvPr id="5" name="Picture 4"/>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395537" y="2132856"/>
            <a:ext cx="2170292" cy="3995936"/>
          </a:xfrm>
          <a:prstGeom prst="rect">
            <a:avLst/>
          </a:prstGeom>
          <a:effectLst>
            <a:outerShdw blurRad="50800" dist="38100" dir="2700000" algn="tl">
              <a:prstClr val="black">
                <a:alpha val="40000"/>
              </a:prstClr>
            </a:outerShdw>
          </a:effectLst>
        </p:spPr>
      </p:pic>
      <p:sp>
        <p:nvSpPr>
          <p:cNvPr id="8" name="TextBox 7"/>
          <p:cNvSpPr txBox="1"/>
          <p:nvPr/>
        </p:nvSpPr>
        <p:spPr>
          <a:xfrm>
            <a:off x="2565829" y="2420888"/>
            <a:ext cx="5174523" cy="1754326"/>
          </a:xfrm>
          <a:prstGeom prst="rect">
            <a:avLst/>
          </a:prstGeom>
          <a:noFill/>
        </p:spPr>
        <p:txBody>
          <a:bodyPr wrap="square" rtlCol="0">
            <a:spAutoFit/>
          </a:bodyPr>
          <a:lstStyle/>
          <a:p>
            <a:r>
              <a:rPr lang="ro-RO" sz="3600" b="1" dirty="0" smtClean="0"/>
              <a:t>HAZARD +GRAVITY (SEVERITY)+PROBABILITY+EXPOSURE=</a:t>
            </a:r>
            <a:r>
              <a:rPr lang="ro-RO" sz="3600" b="1" u="sng" dirty="0" smtClean="0"/>
              <a:t>RISK</a:t>
            </a:r>
            <a:endParaRPr lang="en-US" sz="3600" b="1" u="sng" dirty="0"/>
          </a:p>
        </p:txBody>
      </p:sp>
    </p:spTree>
    <p:custDataLst>
      <p:tags r:id="rId1"/>
    </p:custDataLst>
    <p:extLst>
      <p:ext uri="{BB962C8B-B14F-4D97-AF65-F5344CB8AC3E}">
        <p14:creationId xmlns:p14="http://schemas.microsoft.com/office/powerpoint/2010/main" val="27230379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FACTORS-Chemical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700808"/>
            <a:ext cx="7496155" cy="2664296"/>
          </a:xfrm>
        </p:spPr>
      </p:pic>
      <p:sp>
        <p:nvSpPr>
          <p:cNvPr id="5" name="TextBox 4"/>
          <p:cNvSpPr txBox="1"/>
          <p:nvPr/>
        </p:nvSpPr>
        <p:spPr>
          <a:xfrm>
            <a:off x="2051720" y="4581127"/>
            <a:ext cx="5040560" cy="369332"/>
          </a:xfrm>
          <a:prstGeom prst="rect">
            <a:avLst/>
          </a:prstGeom>
          <a:noFill/>
        </p:spPr>
        <p:txBody>
          <a:bodyPr wrap="square" rtlCol="0">
            <a:spAutoFit/>
          </a:bodyPr>
          <a:lstStyle/>
          <a:p>
            <a:r>
              <a:rPr lang="ro-RO" dirty="0" smtClean="0"/>
              <a:t>Selection of protection measures  for explosives</a:t>
            </a:r>
            <a:endParaRPr lang="en-GB" dirty="0"/>
          </a:p>
        </p:txBody>
      </p:sp>
    </p:spTree>
    <p:custDataLst>
      <p:tags r:id="rId1"/>
    </p:custDataLst>
    <p:extLst>
      <p:ext uri="{BB962C8B-B14F-4D97-AF65-F5344CB8AC3E}">
        <p14:creationId xmlns:p14="http://schemas.microsoft.com/office/powerpoint/2010/main" val="9356680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FACTORS-Chemical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1112" y="1829594"/>
            <a:ext cx="6581775" cy="4067175"/>
          </a:xfrm>
        </p:spPr>
      </p:pic>
    </p:spTree>
    <p:custDataLst>
      <p:tags r:id="rId1"/>
    </p:custDataLst>
    <p:extLst>
      <p:ext uri="{BB962C8B-B14F-4D97-AF65-F5344CB8AC3E}">
        <p14:creationId xmlns:p14="http://schemas.microsoft.com/office/powerpoint/2010/main" val="16980072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FACTORS-Chemical</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8198" y="1653190"/>
            <a:ext cx="2627604"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944" y="2852936"/>
            <a:ext cx="1656184" cy="923330"/>
          </a:xfrm>
          <a:prstGeom prst="rect">
            <a:avLst/>
          </a:prstGeom>
          <a:noFill/>
        </p:spPr>
        <p:txBody>
          <a:bodyPr wrap="square" rtlCol="0">
            <a:spAutoFit/>
          </a:bodyPr>
          <a:lstStyle/>
          <a:p>
            <a:r>
              <a:rPr lang="ro-RO" b="1" dirty="0" smtClean="0"/>
              <a:t>Flammable and Combustible Liquids</a:t>
            </a:r>
            <a:endParaRPr lang="en-US" b="1" dirty="0"/>
          </a:p>
        </p:txBody>
      </p:sp>
    </p:spTree>
    <p:custDataLst>
      <p:tags r:id="rId1"/>
    </p:custDataLst>
    <p:extLst>
      <p:ext uri="{BB962C8B-B14F-4D97-AF65-F5344CB8AC3E}">
        <p14:creationId xmlns:p14="http://schemas.microsoft.com/office/powerpoint/2010/main" val="31799390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Flammable </a:t>
            </a:r>
            <a:r>
              <a:rPr lang="en-US" b="1" dirty="0"/>
              <a:t>and Combustible Liquids </a:t>
            </a:r>
            <a:r>
              <a:rPr lang="ro-RO" b="1" dirty="0" smtClean="0"/>
              <a:t> </a:t>
            </a:r>
            <a:r>
              <a:rPr lang="en-US" dirty="0" smtClean="0"/>
              <a:t>The </a:t>
            </a:r>
            <a:r>
              <a:rPr lang="en-US" dirty="0"/>
              <a:t>OSHA Laboratory Standard defines a flammable liquid as any liquid having a flashpoint below 100 degrees F (37.8 degrees C), except any mixture having components with flashpoints of 100 degrees F (37.8 degrees C) or higher, the total of which make up 99% or more of the total volume of the mixture. </a:t>
            </a:r>
          </a:p>
          <a:p>
            <a:r>
              <a:rPr lang="en-US" dirty="0"/>
              <a:t>Flashpoint is defined as the minimum temperature at which a liquid gives off enough vapor to ignite in the presence of an ignition source. The risk of a fire requires that the temperature be above the flashpoint and the airborne concentration be in the flammable range above the Lower Explosive Limit (LEL) and below the Upper Explosive Limit (UEL). </a:t>
            </a:r>
          </a:p>
          <a:p>
            <a:r>
              <a:rPr lang="en-US" dirty="0"/>
              <a:t>The OSHA Laboratory Standard defines a combustible liquid as any liquid having a flashpoint at or above 100 degrees F (37.8 degrees C), but below 200 degrees F (93.3 degrees C), except any mixture having components with flashpoints of 200 degrees F (93.3 degrees C), or higher, the total volume of which make up 99% or more of the total volume of the mixture. OSHA further breaks down flammables into Class I liquids, and combustibles into Class II and Class III liquids. Please note this classification is different than the criteria used for DOT classification. This distinction is important because allowable container sizes and storage amounts are based on the particular OSHA Class of the flammable liquid.</a:t>
            </a:r>
          </a:p>
        </p:txBody>
      </p:sp>
    </p:spTree>
    <p:custDataLst>
      <p:tags r:id="rId1"/>
    </p:custDataLst>
    <p:extLst>
      <p:ext uri="{BB962C8B-B14F-4D97-AF65-F5344CB8AC3E}">
        <p14:creationId xmlns:p14="http://schemas.microsoft.com/office/powerpoint/2010/main" val="18863970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FACTORS-Chemical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9514" y="1600200"/>
            <a:ext cx="6444971" cy="4525963"/>
          </a:xfrm>
        </p:spPr>
      </p:pic>
    </p:spTree>
    <p:custDataLst>
      <p:tags r:id="rId1"/>
    </p:custDataLst>
    <p:extLst>
      <p:ext uri="{BB962C8B-B14F-4D97-AF65-F5344CB8AC3E}">
        <p14:creationId xmlns:p14="http://schemas.microsoft.com/office/powerpoint/2010/main" val="24880341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FACTORS-Chemical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823" y="1704284"/>
            <a:ext cx="7273593" cy="4605035"/>
          </a:xfrm>
        </p:spPr>
      </p:pic>
    </p:spTree>
    <p:custDataLst>
      <p:tags r:id="rId1"/>
    </p:custDataLst>
    <p:extLst>
      <p:ext uri="{BB962C8B-B14F-4D97-AF65-F5344CB8AC3E}">
        <p14:creationId xmlns:p14="http://schemas.microsoft.com/office/powerpoint/2010/main" val="14007335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FACTORS-Chemical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1439720"/>
            <a:ext cx="6552728" cy="4900780"/>
          </a:xfrm>
        </p:spPr>
      </p:pic>
    </p:spTree>
    <p:custDataLst>
      <p:tags r:id="rId1"/>
    </p:custDataLst>
    <p:extLst>
      <p:ext uri="{BB962C8B-B14F-4D97-AF65-F5344CB8AC3E}">
        <p14:creationId xmlns:p14="http://schemas.microsoft.com/office/powerpoint/2010/main" val="15339858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FACTORS-Chemical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628800"/>
            <a:ext cx="8359707" cy="4641379"/>
          </a:xfrm>
        </p:spPr>
      </p:pic>
    </p:spTree>
    <p:custDataLst>
      <p:tags r:id="rId1"/>
    </p:custDataLst>
    <p:extLst>
      <p:ext uri="{BB962C8B-B14F-4D97-AF65-F5344CB8AC3E}">
        <p14:creationId xmlns:p14="http://schemas.microsoft.com/office/powerpoint/2010/main" val="1620234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FACTORS-Chemical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122" y="1600200"/>
            <a:ext cx="4571756" cy="4525963"/>
          </a:xfrm>
        </p:spPr>
      </p:pic>
    </p:spTree>
    <p:custDataLst>
      <p:tags r:id="rId1"/>
    </p:custDataLst>
    <p:extLst>
      <p:ext uri="{BB962C8B-B14F-4D97-AF65-F5344CB8AC3E}">
        <p14:creationId xmlns:p14="http://schemas.microsoft.com/office/powerpoint/2010/main" val="37694891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RISK FACTORS-Chemical</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5150" y="1653190"/>
            <a:ext cx="2633700"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944" y="2852936"/>
            <a:ext cx="1440160" cy="707886"/>
          </a:xfrm>
          <a:prstGeom prst="rect">
            <a:avLst/>
          </a:prstGeom>
          <a:noFill/>
        </p:spPr>
        <p:txBody>
          <a:bodyPr wrap="square" rtlCol="0">
            <a:spAutoFit/>
          </a:bodyPr>
          <a:lstStyle/>
          <a:p>
            <a:r>
              <a:rPr lang="ro-RO" sz="2000" b="1" dirty="0" smtClean="0"/>
              <a:t>Flammable Solids</a:t>
            </a:r>
            <a:endParaRPr lang="en-US" sz="2000" b="1" dirty="0"/>
          </a:p>
        </p:txBody>
      </p:sp>
    </p:spTree>
    <p:custDataLst>
      <p:tags r:id="rId1"/>
    </p:custDataLst>
    <p:extLst>
      <p:ext uri="{BB962C8B-B14F-4D97-AF65-F5344CB8AC3E}">
        <p14:creationId xmlns:p14="http://schemas.microsoft.com/office/powerpoint/2010/main" val="31076266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461258-c:\users\stefan\desktop\manual baze ssm\risk factors.pptx"/>
  <p:tag name="ARTICULATE_PRESENTER_VERSION" val="7"/>
  <p:tag name="ARTICULATE_PROJECT_OPEN" val="0"/>
  <p:tag name="ARTICULATE_SLIDE_THUMBNAIL_REFRESH" val="1"/>
  <p:tag name="ARTICULATE_SLIDE_COUNT" val="147"/>
  <p:tag name="ISPRING_RESOURCE_PATHS_HASH_PRESENTER" val="28c2dcb3ea332ae450be461826d1766860cb9cf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ISPRING_CHARACTER" val="CharacterId &quot;{b3e63f40-53e6-43d7-92cd-f51b22b1d9fe}&quot;&#10;PoseId 45_021_klein.jpg&#10;"/>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ISPRING_CHARACTER" val="CharacterId &quot;{b55552ea-de27-4e60-be42-de3522dbecd8}&quot;&#10;PoseId 11_027a_john2.jpg&#10;"/>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ISPRING_CHARACTER" val="CharacterId &quot;{b55552ea-de27-4e60-be42-de3522dbecd8}&quot;&#10;PoseId 14_027a_john2.jpg&#10;"/>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ISPRING_CHARACTER" val="CharacterId &quot;{5c6c1a6e-f21e-4a23-8694-069b8a326861}&quot;&#10;PoseId 14_010b_randy3.jpg&#10;"/>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ISPRING_CHARACTER" val="CharacterId &quot;{5c6c1a6e-f21e-4a23-8694-069b8a326861}&quot;&#10;PoseId 14_010b_randy3.jpg&#10;"/>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ISPRING_CHARACTER" val="CharacterId &quot;{5c6c1a6e-f21e-4a23-8694-069b8a326861}&quot;&#10;PoseId 14_010b_randy3.jpg&#10;"/>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ISPRING_CHARACTER" val="CharacterId &quot;{5c6c1a6e-f21e-4a23-8694-069b8a326861}&quot;&#10;PoseId 14_010b_randy3.jpg&#10;"/>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ISPRING_CHARACTER" val="CharacterId &quot;{5c6c1a6e-f21e-4a23-8694-069b8a326861}&quot;&#10;PoseId 14_010b_randy3.jpg&#10;"/>
</p:tagLst>
</file>

<file path=ppt/tags/tag17.xml><?xml version="1.0" encoding="utf-8"?>
<p:tagLst xmlns:a="http://schemas.openxmlformats.org/drawingml/2006/main" xmlns:r="http://schemas.openxmlformats.org/officeDocument/2006/relationships" xmlns:p="http://schemas.openxmlformats.org/presentationml/2006/main">
  <p:tag name="ISPRING_CHARACTER" val="CharacterId &quot;{b55552ea-de27-4e60-be42-de3522dbecd8}&quot;&#10;PoseId 06_027a_john2.jpg&#10;"/>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ISPRING_CHARACTER" val="CharacterId &quot;{b55552ea-de27-4e60-be42-de3522dbecd8}&quot;&#10;PoseId 14_027a_john2.jpg&#10;"/>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ISPRING_CHARACTER" val="CharacterId &quot;{b55552ea-de27-4e60-be42-de3522dbecd8}&quot;&#10;PoseId 13_027a_john2.jpg&#10;"/>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ISPRING_CHARACTER" val="CharacterId &quot;{b3e63f40-53e6-43d7-92cd-f51b22b1d9fe}&quot;&#10;PoseId 19_021_klein.jpg&#10;"/>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ISPRING_CHARACTER" val="CharacterId &quot;{be90ac72-4193-4fc1-9631-99ae3dc474c5}&quot;&#10;PoseId 18_026_kate.jpg&#10;"/>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ISPRING_CHARACTER" val="CharacterId &quot;{405ef3e1-e56c-4393-a1ef-78ad960d015e}&quot;&#10;PoseId 39_020_steve.jpg&#10;"/>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1894</TotalTime>
  <Words>12102</Words>
  <Application>Microsoft Office PowerPoint</Application>
  <PresentationFormat>On-screen Show (4:3)</PresentationFormat>
  <Paragraphs>510</Paragraphs>
  <Slides>147</Slides>
  <Notes>1</Notes>
  <HiddenSlides>0</HiddenSlides>
  <MMClips>0</MMClips>
  <ScaleCrop>false</ScaleCrop>
  <HeadingPairs>
    <vt:vector size="4" baseType="variant">
      <vt:variant>
        <vt:lpstr>Theme</vt:lpstr>
      </vt:variant>
      <vt:variant>
        <vt:i4>1</vt:i4>
      </vt:variant>
      <vt:variant>
        <vt:lpstr>Slide Titles</vt:lpstr>
      </vt:variant>
      <vt:variant>
        <vt:i4>147</vt:i4>
      </vt:variant>
    </vt:vector>
  </HeadingPairs>
  <TitlesOfParts>
    <vt:vector size="148" baseType="lpstr">
      <vt:lpstr>Office Theme</vt:lpstr>
      <vt:lpstr>ALL YOU NEED TO KNOW ABOUT RISK FACTORS</vt:lpstr>
      <vt:lpstr>DISCLAIMER</vt:lpstr>
      <vt:lpstr>COURSE OBJECTIVE</vt:lpstr>
      <vt:lpstr>HAZARD AND RISK</vt:lpstr>
      <vt:lpstr>WHAT IS HAZARD ?</vt:lpstr>
      <vt:lpstr>HAZARD EXAMPLES</vt:lpstr>
      <vt:lpstr>HAZARD AND RISK</vt:lpstr>
      <vt:lpstr>HAZARD AND RISK</vt:lpstr>
      <vt:lpstr>WHAT IS RISK ?</vt:lpstr>
      <vt:lpstr>WHAT IS RISK ?</vt:lpstr>
      <vt:lpstr>RISK ASSESSMENT</vt:lpstr>
      <vt:lpstr>TRIAD OF INTERACTIONS</vt:lpstr>
      <vt:lpstr>INFLUENCING RISKS</vt:lpstr>
      <vt:lpstr>RISK FACTORS</vt:lpstr>
      <vt:lpstr>RISK FACTORS</vt:lpstr>
      <vt:lpstr>PHYSICAL RISK FACTORS</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RISK FACTORS-Physical</vt:lpstr>
      <vt:lpstr>BIOLOGICAL RISK FACTORS</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RISK FACTORS-Biological</vt:lpstr>
      <vt:lpstr>CHEMICAL RISK FACTORS</vt:lpstr>
      <vt:lpstr>RISK FACTORS-Chemical</vt:lpstr>
      <vt:lpstr>An approach to chemical risk assessment </vt:lpstr>
      <vt:lpstr>Chemical Risk Factors- Communications</vt:lpstr>
      <vt:lpstr>Chemical Risk Factors- Communications</vt:lpstr>
      <vt:lpstr>RISK FACTORS-Chemical</vt:lpstr>
      <vt:lpstr>Chemical Risk Factors- MSDS</vt:lpstr>
      <vt:lpstr>Chemical Risk Factors- MSDS</vt:lpstr>
      <vt:lpstr>Chemical Risk Factors- MSDS</vt:lpstr>
      <vt:lpstr>Chemical Risk Factors</vt:lpstr>
      <vt:lpstr>Chemical Risk Factors</vt:lpstr>
      <vt:lpstr>Chemical Risk Factors</vt:lpstr>
      <vt:lpstr>Chemical Risk Factors</vt:lpstr>
      <vt:lpstr>Chemical Risk Factors</vt:lpstr>
      <vt:lpstr>Chemical Risk Factors-Routes of Exposure</vt:lpstr>
      <vt:lpstr>Chemical Risk Factors-Routes of Exposure</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PowerPoint Presentation</vt:lpstr>
      <vt:lpstr>RISK FACTORS-Chemical</vt:lpstr>
      <vt:lpstr>PowerPoint Presentation</vt:lpstr>
      <vt:lpstr>RISK FACTORS-Chemical</vt:lpstr>
      <vt:lpstr>PowerPoint Presentation</vt:lpstr>
      <vt:lpstr>RISK FACTORS-Chemical</vt:lpstr>
      <vt:lpstr>PowerPoint Presentation</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RISK FACTORS-Chemical</vt:lpstr>
      <vt:lpstr>PowerPoint Presentation</vt:lpstr>
      <vt:lpstr>RISK FACTORS-Chemical</vt:lpstr>
      <vt:lpstr>RISK FACTORS-Chemical</vt:lpstr>
      <vt:lpstr>PowerPoint Presentation</vt:lpstr>
      <vt:lpstr>RISK FACTORS-Chemical</vt:lpstr>
      <vt:lpstr>RISK FACTORS-Chemical</vt:lpstr>
      <vt:lpstr>RISK FACTORS-Chemical</vt:lpstr>
      <vt:lpstr>RISK FACTORS-Chemical</vt:lpstr>
      <vt:lpstr>RISK FACTORS-Chemical</vt:lpstr>
      <vt:lpstr>RISK FACTORS-Chemical</vt:lpstr>
      <vt:lpstr>Psychosocial RISK FACTORS </vt:lpstr>
      <vt:lpstr>RISK FACTORS-Psychosocial  </vt:lpstr>
      <vt:lpstr>RISK FACTORS-Psychosocial  </vt:lpstr>
      <vt:lpstr>RISK FACTORS-in Constructions  </vt:lpstr>
      <vt:lpstr>RISK FACTORS-in Agriculture  </vt:lpstr>
      <vt:lpstr>RISK FACTORS-in Extractive Industries  </vt:lpstr>
      <vt:lpstr>RISK FACTORS-in the Services  </vt:lpstr>
      <vt:lpstr>RISK FACTORS-in Healthcare  </vt:lpstr>
      <vt:lpstr>CONCLUSIONS</vt:lpstr>
      <vt:lpstr>CONCLUSIONS</vt:lpstr>
      <vt:lpstr>CONCLUSIONS</vt:lpstr>
      <vt:lpstr>CONCLUSIONS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FACTORS</dc:title>
  <dc:creator>Stefan Kovacs</dc:creator>
  <cp:lastModifiedBy>Stefan Kovacs</cp:lastModifiedBy>
  <cp:revision>75</cp:revision>
  <dcterms:created xsi:type="dcterms:W3CDTF">2015-03-10T12:25:35Z</dcterms:created>
  <dcterms:modified xsi:type="dcterms:W3CDTF">2015-03-17T16:08:01Z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C:\Users\Stefan\Desktop\Manual baze SSM\RISK FACTORS.ppta</vt:lpwstr>
  </property>
  <property fmtid="{D5CDD505-2E9C-101B-9397-08002B2CF9AE}" pid="4" name="ArticulateGUID">
    <vt:lpwstr>3812649B-EC7F-4F0A-81E1-41F965A8DD0C</vt:lpwstr>
  </property>
  <property fmtid="{D5CDD505-2E9C-101B-9397-08002B2CF9AE}" pid="5" name="ArticulatePath">
    <vt:lpwstr>RISK FACTORS</vt:lpwstr>
  </property>
  <property fmtid="{D5CDD505-2E9C-101B-9397-08002B2CF9AE}" pid="6" name="ArticulateProjectVersion">
    <vt:lpwstr>7</vt:lpwstr>
  </property>
</Properties>
</file>